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48"/>
  </p:notesMasterIdLst>
  <p:handoutMasterIdLst>
    <p:handoutMasterId r:id="rId49"/>
  </p:handoutMasterIdLst>
  <p:sldIdLst>
    <p:sldId id="256" r:id="rId2"/>
    <p:sldId id="262" r:id="rId3"/>
    <p:sldId id="263" r:id="rId4"/>
    <p:sldId id="265" r:id="rId5"/>
    <p:sldId id="266" r:id="rId6"/>
    <p:sldId id="268" r:id="rId7"/>
    <p:sldId id="269" r:id="rId8"/>
    <p:sldId id="271" r:id="rId9"/>
    <p:sldId id="272" r:id="rId10"/>
    <p:sldId id="276" r:id="rId11"/>
    <p:sldId id="324" r:id="rId12"/>
    <p:sldId id="277" r:id="rId13"/>
    <p:sldId id="279" r:id="rId14"/>
    <p:sldId id="281" r:id="rId15"/>
    <p:sldId id="285" r:id="rId16"/>
    <p:sldId id="288" r:id="rId17"/>
    <p:sldId id="289" r:id="rId18"/>
    <p:sldId id="291" r:id="rId19"/>
    <p:sldId id="292" r:id="rId20"/>
    <p:sldId id="325" r:id="rId21"/>
    <p:sldId id="294" r:id="rId22"/>
    <p:sldId id="296" r:id="rId23"/>
    <p:sldId id="320" r:id="rId24"/>
    <p:sldId id="297" r:id="rId25"/>
    <p:sldId id="298" r:id="rId26"/>
    <p:sldId id="326" r:id="rId27"/>
    <p:sldId id="327" r:id="rId28"/>
    <p:sldId id="299" r:id="rId29"/>
    <p:sldId id="300" r:id="rId30"/>
    <p:sldId id="302" r:id="rId31"/>
    <p:sldId id="303" r:id="rId32"/>
    <p:sldId id="304" r:id="rId33"/>
    <p:sldId id="305" r:id="rId34"/>
    <p:sldId id="307" r:id="rId35"/>
    <p:sldId id="322" r:id="rId36"/>
    <p:sldId id="328" r:id="rId37"/>
    <p:sldId id="313" r:id="rId38"/>
    <p:sldId id="311" r:id="rId39"/>
    <p:sldId id="314" r:id="rId40"/>
    <p:sldId id="312" r:id="rId41"/>
    <p:sldId id="329" r:id="rId42"/>
    <p:sldId id="315" r:id="rId43"/>
    <p:sldId id="316" r:id="rId44"/>
    <p:sldId id="317" r:id="rId45"/>
    <p:sldId id="318" r:id="rId46"/>
    <p:sldId id="319" r:id="rId4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99FFCC"/>
    <a:srgbClr val="00FF99"/>
    <a:srgbClr val="B6E8CA"/>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340" y="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ea typeface="+mn-ea"/>
                <a:cs typeface="Arial" pitchFamily="34"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CABC504B-CD45-4BDD-A750-247A4C1BF548}" type="datetimeFigureOut">
              <a:rPr lang="en-US"/>
              <a:pPr/>
              <a:t>3/17/2018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ea typeface="+mn-ea"/>
                <a:cs typeface="Arial" pitchFamily="34"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8E19429-08A3-4D09-A12C-6258F808B606}" type="slidenum">
              <a:rPr lang="en-US"/>
              <a:pPr/>
              <a:t>‹#›</a:t>
            </a:fld>
            <a:endParaRPr lang="en-US"/>
          </a:p>
        </p:txBody>
      </p:sp>
    </p:spTree>
    <p:extLst>
      <p:ext uri="{BB962C8B-B14F-4D97-AF65-F5344CB8AC3E}">
        <p14:creationId xmlns:p14="http://schemas.microsoft.com/office/powerpoint/2010/main" val="2715955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ea typeface="+mn-ea"/>
                <a:cs typeface="Arial" pitchFamily="34"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0A70A49C-5346-4099-A55A-19D3870D3686}" type="datetimeFigureOut">
              <a:rPr lang="en-US"/>
              <a:pPr/>
              <a:t>3/17/2018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ea typeface="+mn-ea"/>
                <a:cs typeface="Arial"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9A543E5-3B91-4AE8-B38B-DC623B2B257C}" type="slidenum">
              <a:rPr lang="en-US"/>
              <a:pPr/>
              <a:t>‹#›</a:t>
            </a:fld>
            <a:endParaRPr lang="en-US"/>
          </a:p>
        </p:txBody>
      </p:sp>
    </p:spTree>
    <p:extLst>
      <p:ext uri="{BB962C8B-B14F-4D97-AF65-F5344CB8AC3E}">
        <p14:creationId xmlns:p14="http://schemas.microsoft.com/office/powerpoint/2010/main" val="38358835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ea typeface="ＭＳ Ｐゴシック" pitchFamily="34" charset="-128"/>
              </a:rPr>
              <a:t>plasmodesmata</a:t>
            </a:r>
          </a:p>
        </p:txBody>
      </p:sp>
      <p:sp>
        <p:nvSpPr>
          <p:cNvPr id="133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2D323D5-C604-4245-96BE-07082B2A0EA4}" type="slidenum">
              <a:rPr lang="en-US" sz="1200"/>
              <a:pPr eaLnBrk="1" hangingPunct="1"/>
              <a:t>9</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ea typeface="ＭＳ Ｐゴシック" pitchFamily="34" charset="-128"/>
              </a:rPr>
              <a:t>How are the cells different?</a:t>
            </a: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32F43B0-291C-45EE-BDA6-FDE9A82D7AED}" type="slidenum">
              <a:rPr lang="en-US" sz="1200"/>
              <a:pPr eaLnBrk="1" hangingPunct="1"/>
              <a:t>18</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grpSp>
        <p:nvGrpSpPr>
          <p:cNvPr id="4" name="Group 15"/>
          <p:cNvGrpSpPr>
            <a:grpSpLocks/>
          </p:cNvGrpSpPr>
          <p:nvPr/>
        </p:nvGrpSpPr>
        <p:grpSpPr bwMode="auto">
          <a:xfrm>
            <a:off x="0" y="0"/>
            <a:ext cx="1581150" cy="6858000"/>
            <a:chOff x="134471" y="0"/>
            <a:chExt cx="1581220" cy="6858000"/>
          </a:xfrm>
        </p:grpSpPr>
        <p:pic>
          <p:nvPicPr>
            <p:cNvPr id="5" name="Picture 7" descr="Overlay-Blank.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4471" y="0"/>
              <a:ext cx="135815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Overlay-VerticalBridg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47800" y="0"/>
              <a:ext cx="26789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16"/>
          <p:cNvGrpSpPr>
            <a:grpSpLocks/>
          </p:cNvGrpSpPr>
          <p:nvPr/>
        </p:nvGrpSpPr>
        <p:grpSpPr bwMode="auto">
          <a:xfrm>
            <a:off x="7546975" y="0"/>
            <a:ext cx="1597025" cy="6858000"/>
            <a:chOff x="7413812" y="0"/>
            <a:chExt cx="1597734" cy="6858000"/>
          </a:xfrm>
        </p:grpSpPr>
        <p:pic>
          <p:nvPicPr>
            <p:cNvPr id="8" name="Picture 10" descr="Overlay-Blank.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651376" y="0"/>
              <a:ext cx="136017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Overlay-VerticalBridg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flipH="1">
              <a:off x="7413812" y="0"/>
              <a:ext cx="26789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12" descr="HR-Color.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54163" y="4841875"/>
            <a:ext cx="60356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854200" y="3693645"/>
            <a:ext cx="5446713" cy="1470025"/>
          </a:xfrm>
        </p:spPr>
        <p:txBody>
          <a:bodyPr anchor="b"/>
          <a:lstStyle>
            <a:lvl1pPr>
              <a:lnSpc>
                <a:spcPts val="6800"/>
              </a:lnSpc>
              <a:defRPr sz="6500">
                <a:latin typeface="+mj-lt"/>
              </a:defRPr>
            </a:lvl1pPr>
          </a:lstStyle>
          <a:p>
            <a:r>
              <a:rPr lang="en-US"/>
              <a:t>Click to edit Master title style</a:t>
            </a:r>
            <a:endParaRPr dirty="0"/>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11"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pPr>
              <a:defRPr/>
            </a:pPr>
            <a:endParaRPr lang="en-US"/>
          </a:p>
        </p:txBody>
      </p:sp>
      <p:sp>
        <p:nvSpPr>
          <p:cNvPr id="12" name="Footer Placeholder 4"/>
          <p:cNvSpPr>
            <a:spLocks noGrp="1"/>
          </p:cNvSpPr>
          <p:nvPr>
            <p:ph type="ftr" sz="quarter" idx="11"/>
          </p:nvPr>
        </p:nvSpPr>
        <p:spPr>
          <a:xfrm>
            <a:off x="1752600" y="6356350"/>
            <a:ext cx="2895600" cy="365125"/>
          </a:xfrm>
        </p:spPr>
        <p:txBody>
          <a:bodyPr/>
          <a:lstStyle>
            <a:lvl1pPr>
              <a:defRPr>
                <a:solidFill>
                  <a:schemeClr val="tx2"/>
                </a:solidFill>
              </a:defRPr>
            </a:lvl1pPr>
          </a:lstStyle>
          <a:p>
            <a:pPr>
              <a:defRPr/>
            </a:pPr>
            <a:endParaRPr lang="en-US"/>
          </a:p>
        </p:txBody>
      </p:sp>
    </p:spTree>
    <p:extLst>
      <p:ext uri="{BB962C8B-B14F-4D97-AF65-F5344CB8AC3E}">
        <p14:creationId xmlns:p14="http://schemas.microsoft.com/office/powerpoint/2010/main" val="320323236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Overlay-Blank.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609600"/>
            <a:ext cx="3612822" cy="1536192"/>
          </a:xfrm>
        </p:spPr>
        <p:txBody>
          <a:bodyPr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solidFill>
              <a:schemeClr val="accent1">
                <a:lumMod val="40000"/>
                <a:lumOff val="60000"/>
                <a:alpha val="40000"/>
              </a:schemeClr>
            </a:solidFill>
            <a:miter lim="800000"/>
          </a:ln>
          <a:effectLst>
            <a:innerShdw blurRad="457200">
              <a:schemeClr val="accent1">
                <a:alpha val="80000"/>
              </a:schemeClr>
            </a:innerShdw>
            <a:softEdge rad="3175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noProof="0"/>
          </a:p>
        </p:txBody>
      </p:sp>
      <p:sp>
        <p:nvSpPr>
          <p:cNvPr id="4" name="Text Placeholder 3"/>
          <p:cNvSpPr>
            <a:spLocks noGrp="1"/>
          </p:cNvSpPr>
          <p:nvPr>
            <p:ph type="body" sz="half" idx="2"/>
          </p:nvPr>
        </p:nvSpPr>
        <p:spPr>
          <a:xfrm>
            <a:off x="379984" y="2209799"/>
            <a:ext cx="3613792" cy="3222625"/>
          </a:xfrm>
        </p:spPr>
        <p:txBody>
          <a:bodyPr rtlCol="0">
            <a:normAutofit/>
          </a:bodyPr>
          <a:lstStyle>
            <a:lvl1pPr marL="0" indent="0" algn="ctr">
              <a:spcBef>
                <a:spcPts val="600"/>
              </a:spcBef>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fld id="{3D816851-8C82-4D71-B754-CA561664005B}" type="slidenum">
              <a:rPr lang="en-US"/>
              <a:pPr/>
              <a:t>‹#›</a:t>
            </a:fld>
            <a:endParaRPr lang="en-US"/>
          </a:p>
        </p:txBody>
      </p:sp>
    </p:spTree>
    <p:extLst>
      <p:ext uri="{BB962C8B-B14F-4D97-AF65-F5344CB8AC3E}">
        <p14:creationId xmlns:p14="http://schemas.microsoft.com/office/powerpoint/2010/main" val="150506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5" name="Group 8"/>
          <p:cNvGrpSpPr>
            <a:grpSpLocks/>
          </p:cNvGrpSpPr>
          <p:nvPr/>
        </p:nvGrpSpPr>
        <p:grpSpPr bwMode="auto">
          <a:xfrm>
            <a:off x="4267200" y="0"/>
            <a:ext cx="4876800" cy="6858000"/>
            <a:chOff x="4267200" y="0"/>
            <a:chExt cx="4876800" cy="6858000"/>
          </a:xfrm>
        </p:grpSpPr>
        <p:pic>
          <p:nvPicPr>
            <p:cNvPr id="6" name="Picture 7" descr="Overlay-Blank.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95800" y="0"/>
              <a:ext cx="464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Overlay-VerticalBridg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flipH="1">
              <a:off x="4267200" y="0"/>
              <a:ext cx="26789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381000" y="609600"/>
            <a:ext cx="3612822" cy="1536192"/>
          </a:xfrm>
        </p:spPr>
        <p:txBody>
          <a:bodyPr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noFill/>
            <a:miter lim="800000"/>
          </a:ln>
          <a:effectLst>
            <a:innerShdw blurRad="457200">
              <a:schemeClr val="tx1">
                <a:lumMod val="50000"/>
                <a:lumOff val="50000"/>
                <a:alpha val="80000"/>
              </a:schemeClr>
            </a:innerShdw>
            <a:softEdge rad="12700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noProof="0"/>
          </a:p>
        </p:txBody>
      </p:sp>
      <p:sp>
        <p:nvSpPr>
          <p:cNvPr id="4" name="Text Placeholder 3"/>
          <p:cNvSpPr>
            <a:spLocks noGrp="1"/>
          </p:cNvSpPr>
          <p:nvPr>
            <p:ph type="body" sz="half" idx="2"/>
          </p:nvPr>
        </p:nvSpPr>
        <p:spPr>
          <a:xfrm>
            <a:off x="379984" y="2209799"/>
            <a:ext cx="3613792" cy="3222625"/>
          </a:xfrm>
        </p:spPr>
        <p:txBody>
          <a:bodyPr rtlCol="0">
            <a:normAutofit/>
          </a:bodyPr>
          <a:lstStyle>
            <a:lvl1pPr marL="0" indent="0" algn="ctr">
              <a:spcBef>
                <a:spcPts val="600"/>
              </a:spcBef>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fld id="{5F96520D-3D1B-4078-B710-460198D10883}" type="slidenum">
              <a:rPr lang="en-US"/>
              <a:pPr/>
              <a:t>‹#›</a:t>
            </a:fld>
            <a:endParaRPr lang="en-US"/>
          </a:p>
        </p:txBody>
      </p:sp>
    </p:spTree>
    <p:extLst>
      <p:ext uri="{BB962C8B-B14F-4D97-AF65-F5344CB8AC3E}">
        <p14:creationId xmlns:p14="http://schemas.microsoft.com/office/powerpoint/2010/main" val="2600751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6"/>
          <p:cNvGrpSpPr>
            <a:grpSpLocks/>
          </p:cNvGrpSpPr>
          <p:nvPr/>
        </p:nvGrpSpPr>
        <p:grpSpPr bwMode="auto">
          <a:xfrm>
            <a:off x="0" y="1373188"/>
            <a:ext cx="9144000" cy="5484812"/>
            <a:chOff x="0" y="1372650"/>
            <a:chExt cx="9144000" cy="5485350"/>
          </a:xfrm>
        </p:grpSpPr>
        <p:pic>
          <p:nvPicPr>
            <p:cNvPr id="5" name="Picture 7" descr="Overlay-Blank.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600200"/>
              <a:ext cx="9144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Overlay-HorizontalBridg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372650"/>
              <a:ext cx="9144000" cy="267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E5944ECC-16EC-43B8-9C93-85D57DF2BB13}" type="slidenum">
              <a:rPr lang="en-US"/>
              <a:pPr/>
              <a:t>‹#›</a:t>
            </a:fld>
            <a:endParaRPr lang="en-US"/>
          </a:p>
        </p:txBody>
      </p:sp>
    </p:spTree>
    <p:extLst>
      <p:ext uri="{BB962C8B-B14F-4D97-AF65-F5344CB8AC3E}">
        <p14:creationId xmlns:p14="http://schemas.microsoft.com/office/powerpoint/2010/main" val="22226018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10"/>
          <p:cNvGrpSpPr>
            <a:grpSpLocks/>
          </p:cNvGrpSpPr>
          <p:nvPr/>
        </p:nvGrpSpPr>
        <p:grpSpPr bwMode="auto">
          <a:xfrm>
            <a:off x="0" y="0"/>
            <a:ext cx="7696200" cy="6858000"/>
            <a:chOff x="0" y="0"/>
            <a:chExt cx="7696200" cy="6858000"/>
          </a:xfrm>
        </p:grpSpPr>
        <p:pic>
          <p:nvPicPr>
            <p:cNvPr id="5" name="Picture 7" descr="Overlay-Blank.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7467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Overlay-VerticalBridg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28309" y="0"/>
              <a:ext cx="26789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Vertical Title 1"/>
          <p:cNvSpPr>
            <a:spLocks noGrp="1"/>
          </p:cNvSpPr>
          <p:nvPr>
            <p:ph type="title" orient="vert"/>
          </p:nvPr>
        </p:nvSpPr>
        <p:spPr>
          <a:xfrm>
            <a:off x="7620000" y="381001"/>
            <a:ext cx="1447800" cy="56975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381000" y="381001"/>
            <a:ext cx="6705600" cy="5697537"/>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5B793807-023F-4806-B5DF-4C7DE6589B13}" type="slidenum">
              <a:rPr lang="en-US"/>
              <a:pPr/>
              <a:t>‹#›</a:t>
            </a:fld>
            <a:endParaRPr lang="en-US"/>
          </a:p>
        </p:txBody>
      </p:sp>
    </p:spTree>
    <p:extLst>
      <p:ext uri="{BB962C8B-B14F-4D97-AF65-F5344CB8AC3E}">
        <p14:creationId xmlns:p14="http://schemas.microsoft.com/office/powerpoint/2010/main" val="4280245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rtlCol="0">
            <a:normAutofit/>
          </a:bodyPr>
          <a:lstStyle/>
          <a:p>
            <a:pPr lvl="0"/>
            <a:endParaRPr lang="en-US" noProof="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5C5E9182-B043-4C84-A1B8-8A27418ED9A2}" type="slidenum">
              <a:rPr lang="en-US"/>
              <a:pPr/>
              <a:t>‹#›</a:t>
            </a:fld>
            <a:endParaRPr lang="en-US"/>
          </a:p>
        </p:txBody>
      </p:sp>
    </p:spTree>
    <p:extLst>
      <p:ext uri="{BB962C8B-B14F-4D97-AF65-F5344CB8AC3E}">
        <p14:creationId xmlns:p14="http://schemas.microsoft.com/office/powerpoint/2010/main" val="2393704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6"/>
          <p:cNvGrpSpPr>
            <a:grpSpLocks/>
          </p:cNvGrpSpPr>
          <p:nvPr/>
        </p:nvGrpSpPr>
        <p:grpSpPr bwMode="auto">
          <a:xfrm>
            <a:off x="0" y="1373188"/>
            <a:ext cx="9144000" cy="5484812"/>
            <a:chOff x="0" y="1372650"/>
            <a:chExt cx="9144000" cy="5485350"/>
          </a:xfrm>
        </p:grpSpPr>
        <p:pic>
          <p:nvPicPr>
            <p:cNvPr id="5" name="Picture 7" descr="Overlay-Blank.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600200"/>
              <a:ext cx="9144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Overlay-HorizontalBridg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372650"/>
              <a:ext cx="9144000" cy="267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1500E2BD-847E-4479-8167-C05F24BB59CC}" type="slidenum">
              <a:rPr lang="en-US"/>
              <a:pPr/>
              <a:t>‹#›</a:t>
            </a:fld>
            <a:endParaRPr lang="en-US"/>
          </a:p>
        </p:txBody>
      </p:sp>
    </p:spTree>
    <p:extLst>
      <p:ext uri="{BB962C8B-B14F-4D97-AF65-F5344CB8AC3E}">
        <p14:creationId xmlns:p14="http://schemas.microsoft.com/office/powerpoint/2010/main" val="1109906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2">
        <a:schemeClr val="bg2"/>
      </p:bgRef>
    </p:bg>
    <p:spTree>
      <p:nvGrpSpPr>
        <p:cNvPr id="1" name=""/>
        <p:cNvGrpSpPr/>
        <p:nvPr/>
      </p:nvGrpSpPr>
      <p:grpSpPr>
        <a:xfrm>
          <a:off x="0" y="0"/>
          <a:ext cx="0" cy="0"/>
          <a:chOff x="0" y="0"/>
          <a:chExt cx="0" cy="0"/>
        </a:xfrm>
      </p:grpSpPr>
      <p:grpSp>
        <p:nvGrpSpPr>
          <p:cNvPr id="5" name="Group 15"/>
          <p:cNvGrpSpPr>
            <a:grpSpLocks/>
          </p:cNvGrpSpPr>
          <p:nvPr/>
        </p:nvGrpSpPr>
        <p:grpSpPr bwMode="auto">
          <a:xfrm>
            <a:off x="0" y="0"/>
            <a:ext cx="1581150" cy="6858000"/>
            <a:chOff x="134471" y="0"/>
            <a:chExt cx="1581220" cy="6858000"/>
          </a:xfrm>
        </p:grpSpPr>
        <p:pic>
          <p:nvPicPr>
            <p:cNvPr id="6" name="Picture 7" descr="Overlay-Blank.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4471" y="0"/>
              <a:ext cx="135815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Overlay-VerticalBridg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47800" y="0"/>
              <a:ext cx="26789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16"/>
          <p:cNvGrpSpPr>
            <a:grpSpLocks/>
          </p:cNvGrpSpPr>
          <p:nvPr/>
        </p:nvGrpSpPr>
        <p:grpSpPr bwMode="auto">
          <a:xfrm>
            <a:off x="7546975" y="0"/>
            <a:ext cx="1597025" cy="6858000"/>
            <a:chOff x="7413812" y="0"/>
            <a:chExt cx="1597734" cy="6858000"/>
          </a:xfrm>
        </p:grpSpPr>
        <p:pic>
          <p:nvPicPr>
            <p:cNvPr id="9" name="Picture 10" descr="Overlay-Blank.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651376" y="0"/>
              <a:ext cx="136017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Overlay-VerticalBridg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flipH="1">
              <a:off x="7413812" y="0"/>
              <a:ext cx="26789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12" descr="HR-Color.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54163" y="4841875"/>
            <a:ext cx="60356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854200" y="3693645"/>
            <a:ext cx="5446713" cy="1470025"/>
          </a:xfrm>
        </p:spPr>
        <p:txBody>
          <a:bodyPr anchor="b"/>
          <a:lstStyle>
            <a:lvl1pPr>
              <a:lnSpc>
                <a:spcPts val="6800"/>
              </a:lnSpc>
              <a:defRPr sz="6500">
                <a:latin typeface="+mj-lt"/>
              </a:defRPr>
            </a:lvl1pPr>
          </a:lstStyle>
          <a:p>
            <a:r>
              <a:rPr lang="en-US"/>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14" name="Picture Placeholder 13"/>
          <p:cNvSpPr>
            <a:spLocks noGrp="1"/>
          </p:cNvSpPr>
          <p:nvPr>
            <p:ph type="pic" sz="quarter" idx="12"/>
          </p:nvPr>
        </p:nvSpPr>
        <p:spPr>
          <a:xfrm>
            <a:off x="3307977" y="950260"/>
            <a:ext cx="2528046" cy="2528046"/>
          </a:xfrm>
          <a:prstGeom prst="ellipse">
            <a:avLst/>
          </a:prstGeom>
          <a:solidFill>
            <a:schemeClr val="bg1">
              <a:lumMod val="85000"/>
            </a:schemeClr>
          </a:solidFill>
          <a:ln w="101600">
            <a:noFill/>
            <a:miter lim="800000"/>
          </a:ln>
          <a:effectLst>
            <a:innerShdw blurRad="762000">
              <a:schemeClr val="accent1">
                <a:alpha val="80000"/>
              </a:schemeClr>
            </a:innerShdw>
            <a:softEdge rad="317500"/>
          </a:effectLst>
        </p:spPr>
        <p:txBody>
          <a:bodyPr rtlCol="0">
            <a:normAutofit/>
          </a:bodyPr>
          <a:lstStyle>
            <a:lvl1pPr marL="0" indent="0" algn="ctr" defTabSz="914400" rtl="0" eaLnBrk="1" latinLnBrk="0" hangingPunct="1">
              <a:spcBef>
                <a:spcPts val="2400"/>
              </a:spcBef>
              <a:buClr>
                <a:schemeClr val="accent1">
                  <a:lumMod val="60000"/>
                  <a:lumOff val="40000"/>
                </a:schemeClr>
              </a:buClr>
              <a:buFont typeface="Candara" pitchFamily="34" charset="0"/>
              <a:buNone/>
              <a:defRPr sz="2400" kern="1200">
                <a:solidFill>
                  <a:schemeClr val="tx2"/>
                </a:solidFill>
                <a:latin typeface="+mn-lt"/>
                <a:ea typeface="+mn-ea"/>
                <a:cs typeface="+mn-cs"/>
              </a:defRPr>
            </a:lvl1pPr>
          </a:lstStyle>
          <a:p>
            <a:pPr lvl="0"/>
            <a:r>
              <a:rPr lang="en-US" noProof="0"/>
              <a:t>Drag picture to placeholder or click icon to add</a:t>
            </a:r>
            <a:endParaRPr noProof="0"/>
          </a:p>
        </p:txBody>
      </p:sp>
      <p:sp>
        <p:nvSpPr>
          <p:cNvPr id="12" name="Date Placeholder 3"/>
          <p:cNvSpPr>
            <a:spLocks noGrp="1"/>
          </p:cNvSpPr>
          <p:nvPr>
            <p:ph type="dt" sz="half" idx="13"/>
          </p:nvPr>
        </p:nvSpPr>
        <p:spPr>
          <a:xfrm>
            <a:off x="5257800" y="6356350"/>
            <a:ext cx="2133600" cy="365125"/>
          </a:xfrm>
        </p:spPr>
        <p:txBody>
          <a:bodyPr/>
          <a:lstStyle>
            <a:lvl1pPr>
              <a:defRPr>
                <a:solidFill>
                  <a:schemeClr val="tx2"/>
                </a:solidFill>
              </a:defRPr>
            </a:lvl1pPr>
          </a:lstStyle>
          <a:p>
            <a:pPr>
              <a:defRPr/>
            </a:pPr>
            <a:endParaRPr lang="en-US"/>
          </a:p>
        </p:txBody>
      </p:sp>
      <p:sp>
        <p:nvSpPr>
          <p:cNvPr id="13" name="Footer Placeholder 4"/>
          <p:cNvSpPr>
            <a:spLocks noGrp="1"/>
          </p:cNvSpPr>
          <p:nvPr>
            <p:ph type="ftr" sz="quarter" idx="14"/>
          </p:nvPr>
        </p:nvSpPr>
        <p:spPr>
          <a:xfrm>
            <a:off x="1752600" y="6356350"/>
            <a:ext cx="2895600" cy="365125"/>
          </a:xfrm>
        </p:spPr>
        <p:txBody>
          <a:bodyPr/>
          <a:lstStyle>
            <a:lvl1pPr>
              <a:defRPr>
                <a:solidFill>
                  <a:schemeClr val="tx2"/>
                </a:solidFill>
              </a:defRPr>
            </a:lvl1pPr>
          </a:lstStyle>
          <a:p>
            <a:pPr>
              <a:defRPr/>
            </a:pPr>
            <a:endParaRPr lang="en-US"/>
          </a:p>
        </p:txBody>
      </p:sp>
    </p:spTree>
    <p:extLst>
      <p:ext uri="{BB962C8B-B14F-4D97-AF65-F5344CB8AC3E}">
        <p14:creationId xmlns:p14="http://schemas.microsoft.com/office/powerpoint/2010/main" val="36836580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grpSp>
        <p:nvGrpSpPr>
          <p:cNvPr id="4" name="Group 9"/>
          <p:cNvGrpSpPr>
            <a:grpSpLocks/>
          </p:cNvGrpSpPr>
          <p:nvPr/>
        </p:nvGrpSpPr>
        <p:grpSpPr bwMode="auto">
          <a:xfrm>
            <a:off x="0" y="0"/>
            <a:ext cx="9144000" cy="1190625"/>
            <a:chOff x="0" y="0"/>
            <a:chExt cx="9144000" cy="1191256"/>
          </a:xfrm>
        </p:grpSpPr>
        <p:pic>
          <p:nvPicPr>
            <p:cNvPr id="5" name="Picture 7" descr="Overlay-Blank.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Overlay-HorizontalBridg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flipV="1">
              <a:off x="0" y="923365"/>
              <a:ext cx="9144000" cy="267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10"/>
          <p:cNvGrpSpPr>
            <a:grpSpLocks/>
          </p:cNvGrpSpPr>
          <p:nvPr/>
        </p:nvGrpSpPr>
        <p:grpSpPr bwMode="auto">
          <a:xfrm flipV="1">
            <a:off x="0" y="5667375"/>
            <a:ext cx="9144000" cy="1190625"/>
            <a:chOff x="0" y="0"/>
            <a:chExt cx="9144000" cy="1191256"/>
          </a:xfrm>
        </p:grpSpPr>
        <p:pic>
          <p:nvPicPr>
            <p:cNvPr id="8" name="Picture 10" descr="Overlay-Blank.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Overlay-HorizontalBridg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flipV="1">
              <a:off x="0" y="923365"/>
              <a:ext cx="9144000" cy="267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12" descr="HR-Color.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54163" y="3259138"/>
            <a:ext cx="60356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854200" y="1851212"/>
            <a:ext cx="5446714" cy="1730375"/>
          </a:xfrm>
        </p:spPr>
        <p:txBody>
          <a:bodyPr anchor="b"/>
          <a:lstStyle>
            <a:lvl1pPr algn="ctr">
              <a:lnSpc>
                <a:spcPts val="6800"/>
              </a:lnSpc>
              <a:defRPr sz="6500" b="0" cap="none" baseline="0">
                <a:latin typeface="+mj-lt"/>
              </a:defRPr>
            </a:lvl1pPr>
          </a:lstStyle>
          <a:p>
            <a:r>
              <a:rPr lang="en-US"/>
              <a:t>Click to edit Master title style</a:t>
            </a:r>
            <a:endParaRPr/>
          </a:p>
        </p:txBody>
      </p:sp>
      <p:sp>
        <p:nvSpPr>
          <p:cNvPr id="3" name="Text Placeholder 2"/>
          <p:cNvSpPr>
            <a:spLocks noGrp="1"/>
          </p:cNvSpPr>
          <p:nvPr>
            <p:ph type="body" idx="1"/>
          </p:nvPr>
        </p:nvSpPr>
        <p:spPr>
          <a:xfrm>
            <a:off x="1854200" y="3576918"/>
            <a:ext cx="5446714" cy="829982"/>
          </a:xfrm>
        </p:spPr>
        <p:txBody>
          <a:bodyPr>
            <a:normAutofit/>
          </a:bodyPr>
          <a:lstStyle>
            <a:lvl1pPr marL="0" indent="0" algn="ctr">
              <a:spcBef>
                <a:spcPts val="300"/>
              </a:spcBef>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1" name="Date Placeholder 3"/>
          <p:cNvSpPr>
            <a:spLocks noGrp="1"/>
          </p:cNvSpPr>
          <p:nvPr>
            <p:ph type="dt" sz="half" idx="10"/>
          </p:nvPr>
        </p:nvSpPr>
        <p:spPr/>
        <p:txBody>
          <a:bodyPr/>
          <a:lstStyle>
            <a:lvl1pPr>
              <a:defRPr/>
            </a:lvl1pPr>
          </a:lstStyle>
          <a:p>
            <a:pPr>
              <a:defRPr/>
            </a:pPr>
            <a:endParaRPr lang="en-US"/>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p:txBody>
          <a:bodyPr/>
          <a:lstStyle>
            <a:lvl1pPr>
              <a:defRPr/>
            </a:lvl1pPr>
          </a:lstStyle>
          <a:p>
            <a:fld id="{A3D7B9D5-035F-4514-91A2-B045E6E8DB86}" type="slidenum">
              <a:rPr lang="en-US"/>
              <a:pPr/>
              <a:t>‹#›</a:t>
            </a:fld>
            <a:endParaRPr lang="en-US"/>
          </a:p>
        </p:txBody>
      </p:sp>
    </p:spTree>
    <p:extLst>
      <p:ext uri="{BB962C8B-B14F-4D97-AF65-F5344CB8AC3E}">
        <p14:creationId xmlns:p14="http://schemas.microsoft.com/office/powerpoint/2010/main" val="4245916636"/>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6"/>
          <p:cNvGrpSpPr>
            <a:grpSpLocks/>
          </p:cNvGrpSpPr>
          <p:nvPr/>
        </p:nvGrpSpPr>
        <p:grpSpPr bwMode="auto">
          <a:xfrm>
            <a:off x="0" y="1373188"/>
            <a:ext cx="9144000" cy="5484812"/>
            <a:chOff x="0" y="1372650"/>
            <a:chExt cx="9144000" cy="5485350"/>
          </a:xfrm>
        </p:grpSpPr>
        <p:pic>
          <p:nvPicPr>
            <p:cNvPr id="6" name="Picture 7" descr="Overlay-Blank.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600200"/>
              <a:ext cx="9144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Overlay-HorizontalBridg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372650"/>
              <a:ext cx="9144000" cy="267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92162"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marL="2055813" indent="-344488">
              <a:defRPr sz="1800"/>
            </a:lvl7pPr>
            <a:lvl8pPr marL="2055813" indent="-344488">
              <a:defRPr sz="1800"/>
            </a:lvl8pPr>
            <a:lvl9pPr marL="205581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766534"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marL="2055813" indent="-344488">
              <a:defRPr sz="1800"/>
            </a:lvl7pPr>
            <a:lvl8pPr marL="2055813" indent="-344488">
              <a:defRPr sz="1800"/>
            </a:lvl8pPr>
            <a:lvl9pPr marL="205581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fld id="{56C09B15-6402-44A9-B837-9336E9AF1B03}" type="slidenum">
              <a:rPr lang="en-US"/>
              <a:pPr/>
              <a:t>‹#›</a:t>
            </a:fld>
            <a:endParaRPr lang="en-US"/>
          </a:p>
        </p:txBody>
      </p:sp>
    </p:spTree>
    <p:extLst>
      <p:ext uri="{BB962C8B-B14F-4D97-AF65-F5344CB8AC3E}">
        <p14:creationId xmlns:p14="http://schemas.microsoft.com/office/powerpoint/2010/main" val="3952958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6"/>
          <p:cNvGrpSpPr>
            <a:grpSpLocks/>
          </p:cNvGrpSpPr>
          <p:nvPr/>
        </p:nvGrpSpPr>
        <p:grpSpPr bwMode="auto">
          <a:xfrm>
            <a:off x="0" y="1373188"/>
            <a:ext cx="9144000" cy="5484812"/>
            <a:chOff x="0" y="1372650"/>
            <a:chExt cx="9144000" cy="5485350"/>
          </a:xfrm>
        </p:grpSpPr>
        <p:pic>
          <p:nvPicPr>
            <p:cNvPr id="8" name="Picture 7" descr="Overlay-Blank.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600200"/>
              <a:ext cx="9144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Overlay-HorizontalBridg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372650"/>
              <a:ext cx="9144000" cy="267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9" descr="Overlay-HorizontalBridge.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4765675" y="2460625"/>
            <a:ext cx="3563938" cy="98425"/>
          </a:xfrm>
          <a:prstGeom prst="rect">
            <a:avLst/>
          </a:prstGeom>
          <a:solidFill>
            <a:schemeClr val="bg2">
              <a:lumMod val="40000"/>
              <a:lumOff val="60000"/>
            </a:schemeClr>
          </a:solidFill>
        </p:spPr>
      </p:pic>
      <p:pic>
        <p:nvPicPr>
          <p:cNvPr id="11" name="Picture 10" descr="Overlay-HorizontalBridge.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779463" y="2460625"/>
            <a:ext cx="3563937" cy="98425"/>
          </a:xfrm>
          <a:prstGeom prst="rect">
            <a:avLst/>
          </a:prstGeom>
          <a:solidFill>
            <a:schemeClr val="bg2">
              <a:lumMod val="40000"/>
              <a:lumOff val="60000"/>
            </a:schemeClr>
          </a:solidFill>
        </p:spPr>
      </p:pic>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77240" y="1879320"/>
            <a:ext cx="3566160" cy="639762"/>
          </a:xfrm>
        </p:spPr>
        <p:txBody>
          <a:bodyPr anchor="b">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77240" y="2590799"/>
            <a:ext cx="3566160" cy="3487739"/>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766048" y="1879320"/>
            <a:ext cx="3566160" cy="639762"/>
          </a:xfrm>
        </p:spPr>
        <p:txBody>
          <a:bodyPr anchor="b">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66048" y="2590799"/>
            <a:ext cx="3566160" cy="3487739"/>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2" name="Date Placeholder 6"/>
          <p:cNvSpPr>
            <a:spLocks noGrp="1"/>
          </p:cNvSpPr>
          <p:nvPr>
            <p:ph type="dt" sz="half" idx="10"/>
          </p:nvPr>
        </p:nvSpPr>
        <p:spPr/>
        <p:txBody>
          <a:bodyPr/>
          <a:lstStyle>
            <a:lvl1pPr>
              <a:defRPr/>
            </a:lvl1pPr>
          </a:lstStyle>
          <a:p>
            <a:pPr>
              <a:defRPr/>
            </a:pPr>
            <a:endParaRPr lang="en-US"/>
          </a:p>
        </p:txBody>
      </p:sp>
      <p:sp>
        <p:nvSpPr>
          <p:cNvPr id="13" name="Footer Placeholder 7"/>
          <p:cNvSpPr>
            <a:spLocks noGrp="1"/>
          </p:cNvSpPr>
          <p:nvPr>
            <p:ph type="ftr" sz="quarter" idx="11"/>
          </p:nvPr>
        </p:nvSpPr>
        <p:spPr/>
        <p:txBody>
          <a:bodyPr/>
          <a:lstStyle>
            <a:lvl1pPr>
              <a:defRPr/>
            </a:lvl1pPr>
          </a:lstStyle>
          <a:p>
            <a:pPr>
              <a:defRPr/>
            </a:pPr>
            <a:endParaRPr lang="en-US"/>
          </a:p>
        </p:txBody>
      </p:sp>
      <p:sp>
        <p:nvSpPr>
          <p:cNvPr id="14" name="Slide Number Placeholder 8"/>
          <p:cNvSpPr>
            <a:spLocks noGrp="1"/>
          </p:cNvSpPr>
          <p:nvPr>
            <p:ph type="sldNum" sz="quarter" idx="12"/>
          </p:nvPr>
        </p:nvSpPr>
        <p:spPr/>
        <p:txBody>
          <a:bodyPr/>
          <a:lstStyle>
            <a:lvl1pPr>
              <a:defRPr/>
            </a:lvl1pPr>
          </a:lstStyle>
          <a:p>
            <a:fld id="{CFF6E127-A6DA-4CD4-BCDA-057072097E38}" type="slidenum">
              <a:rPr lang="en-US"/>
              <a:pPr/>
              <a:t>‹#›</a:t>
            </a:fld>
            <a:endParaRPr lang="en-US"/>
          </a:p>
        </p:txBody>
      </p:sp>
    </p:spTree>
    <p:extLst>
      <p:ext uri="{BB962C8B-B14F-4D97-AF65-F5344CB8AC3E}">
        <p14:creationId xmlns:p14="http://schemas.microsoft.com/office/powerpoint/2010/main" val="3716981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6"/>
          <p:cNvGrpSpPr>
            <a:grpSpLocks/>
          </p:cNvGrpSpPr>
          <p:nvPr/>
        </p:nvGrpSpPr>
        <p:grpSpPr bwMode="auto">
          <a:xfrm>
            <a:off x="0" y="1373188"/>
            <a:ext cx="9144000" cy="5484812"/>
            <a:chOff x="0" y="1372650"/>
            <a:chExt cx="9144000" cy="5485350"/>
          </a:xfrm>
        </p:grpSpPr>
        <p:pic>
          <p:nvPicPr>
            <p:cNvPr id="4" name="Picture 7" descr="Overlay-Blank.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600200"/>
              <a:ext cx="9144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Overlay-HorizontalBridg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372650"/>
              <a:ext cx="9144000" cy="267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lstStyle/>
          <a:p>
            <a:r>
              <a:rPr lang="en-US"/>
              <a:t>Click to edit Master title style</a:t>
            </a:r>
            <a:endParaRPr/>
          </a:p>
        </p:txBody>
      </p:sp>
      <p:sp>
        <p:nvSpPr>
          <p:cNvPr id="6" name="Date Placeholder 2"/>
          <p:cNvSpPr>
            <a:spLocks noGrp="1"/>
          </p:cNvSpPr>
          <p:nvPr>
            <p:ph type="dt" sz="half" idx="10"/>
          </p:nvPr>
        </p:nvSpPr>
        <p:spPr/>
        <p:txBody>
          <a:bodyPr/>
          <a:lstStyle>
            <a:lvl1pPr>
              <a:defRPr/>
            </a:lvl1pPr>
          </a:lstStyle>
          <a:p>
            <a:pPr>
              <a:defRPr/>
            </a:pPr>
            <a:endParaRPr lang="en-US"/>
          </a:p>
        </p:txBody>
      </p:sp>
      <p:sp>
        <p:nvSpPr>
          <p:cNvPr id="7" name="Footer Placeholder 3"/>
          <p:cNvSpPr>
            <a:spLocks noGrp="1"/>
          </p:cNvSpPr>
          <p:nvPr>
            <p:ph type="ftr" sz="quarter" idx="11"/>
          </p:nvPr>
        </p:nvSpPr>
        <p:spPr/>
        <p:txBody>
          <a:bodyPr/>
          <a:lstStyle>
            <a:lvl1pPr>
              <a:defRPr/>
            </a:lvl1pPr>
          </a:lstStyle>
          <a:p>
            <a:pPr>
              <a:defRPr/>
            </a:pPr>
            <a:endParaRPr lang="en-US"/>
          </a:p>
        </p:txBody>
      </p:sp>
      <p:sp>
        <p:nvSpPr>
          <p:cNvPr id="8" name="Slide Number Placeholder 4"/>
          <p:cNvSpPr>
            <a:spLocks noGrp="1"/>
          </p:cNvSpPr>
          <p:nvPr>
            <p:ph type="sldNum" sz="quarter" idx="12"/>
          </p:nvPr>
        </p:nvSpPr>
        <p:spPr/>
        <p:txBody>
          <a:bodyPr/>
          <a:lstStyle>
            <a:lvl1pPr>
              <a:defRPr/>
            </a:lvl1pPr>
          </a:lstStyle>
          <a:p>
            <a:fld id="{FBEB58DF-A95B-47BC-ACB4-E90DDA2903E8}" type="slidenum">
              <a:rPr lang="en-US"/>
              <a:pPr/>
              <a:t>‹#›</a:t>
            </a:fld>
            <a:endParaRPr lang="en-US"/>
          </a:p>
        </p:txBody>
      </p:sp>
    </p:spTree>
    <p:extLst>
      <p:ext uri="{BB962C8B-B14F-4D97-AF65-F5344CB8AC3E}">
        <p14:creationId xmlns:p14="http://schemas.microsoft.com/office/powerpoint/2010/main" val="376605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Overlay-Blank.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fld id="{EE625338-F1A7-4BBD-BFD7-380296F5CD50}" type="slidenum">
              <a:rPr lang="en-US"/>
              <a:pPr/>
              <a:t>‹#›</a:t>
            </a:fld>
            <a:endParaRPr lang="en-US"/>
          </a:p>
        </p:txBody>
      </p:sp>
    </p:spTree>
    <p:extLst>
      <p:ext uri="{BB962C8B-B14F-4D97-AF65-F5344CB8AC3E}">
        <p14:creationId xmlns:p14="http://schemas.microsoft.com/office/powerpoint/2010/main" val="4262952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11"/>
          <p:cNvGrpSpPr>
            <a:grpSpLocks/>
          </p:cNvGrpSpPr>
          <p:nvPr/>
        </p:nvGrpSpPr>
        <p:grpSpPr bwMode="auto">
          <a:xfrm>
            <a:off x="4267200" y="0"/>
            <a:ext cx="4876800" cy="6858000"/>
            <a:chOff x="4267200" y="0"/>
            <a:chExt cx="4876800" cy="6858000"/>
          </a:xfrm>
        </p:grpSpPr>
        <p:pic>
          <p:nvPicPr>
            <p:cNvPr id="6" name="Picture 7" descr="Overlay-Blank.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95800" y="0"/>
              <a:ext cx="464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Overlay-VerticalBridg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flipH="1">
              <a:off x="4267200" y="0"/>
              <a:ext cx="26789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381000" y="609600"/>
            <a:ext cx="3612776" cy="1537447"/>
          </a:xfrm>
        </p:spPr>
        <p:txBody>
          <a:bodyPr anchor="b"/>
          <a:lstStyle>
            <a:lvl1pPr algn="ctr">
              <a:lnSpc>
                <a:spcPct val="100000"/>
              </a:lnSpc>
              <a:defRPr sz="3600" b="0"/>
            </a:lvl1pPr>
          </a:lstStyle>
          <a:p>
            <a:r>
              <a:rPr lang="en-US"/>
              <a:t>Click to edit Master title style</a:t>
            </a:r>
            <a:endParaRPr/>
          </a:p>
        </p:txBody>
      </p:sp>
      <p:sp>
        <p:nvSpPr>
          <p:cNvPr id="3" name="Content Placeholder 2"/>
          <p:cNvSpPr>
            <a:spLocks noGrp="1"/>
          </p:cNvSpPr>
          <p:nvPr>
            <p:ph idx="1"/>
          </p:nvPr>
        </p:nvSpPr>
        <p:spPr>
          <a:xfrm>
            <a:off x="4885859" y="381001"/>
            <a:ext cx="3813174" cy="5697537"/>
          </a:xfrm>
        </p:spPr>
        <p:txBody>
          <a:bodyPr>
            <a:normAutofit/>
          </a:bodyPr>
          <a:lstStyle>
            <a:lvl1pPr>
              <a:defRPr sz="2400" b="0"/>
            </a:lvl1pPr>
            <a:lvl2pPr>
              <a:defRPr sz="2200" b="0"/>
            </a:lvl2pPr>
            <a:lvl3pPr>
              <a:defRPr sz="2000" b="0"/>
            </a:lvl3pPr>
            <a:lvl4pPr>
              <a:defRPr sz="1800" b="0"/>
            </a:lvl4pPr>
            <a:lvl5pPr>
              <a:defRPr sz="1800" b="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381000" y="2209801"/>
            <a:ext cx="3612776" cy="3200400"/>
          </a:xfrm>
        </p:spPr>
        <p:txBody>
          <a:bodyPr>
            <a:normAutofit/>
          </a:bodyPr>
          <a:lstStyle>
            <a:lvl1pPr marL="0" indent="0" algn="ctr">
              <a:spcBef>
                <a:spcPts val="600"/>
              </a:spcBef>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solidFill>
                  <a:schemeClr val="tx2"/>
                </a:solidFill>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fld id="{3BB7CBA0-9068-4E56-9CC4-4AB49AB375F0}" type="slidenum">
              <a:rPr lang="en-US"/>
              <a:pPr/>
              <a:t>‹#›</a:t>
            </a:fld>
            <a:endParaRPr lang="en-US"/>
          </a:p>
        </p:txBody>
      </p:sp>
    </p:spTree>
    <p:extLst>
      <p:ext uri="{BB962C8B-B14F-4D97-AF65-F5344CB8AC3E}">
        <p14:creationId xmlns:p14="http://schemas.microsoft.com/office/powerpoint/2010/main" val="3905752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53250" name="Title Placeholder 1"/>
          <p:cNvSpPr>
            <a:spLocks noGrp="1"/>
          </p:cNvSpPr>
          <p:nvPr>
            <p:ph type="title"/>
          </p:nvPr>
        </p:nvSpPr>
        <p:spPr bwMode="auto">
          <a:xfrm>
            <a:off x="792163" y="39688"/>
            <a:ext cx="7570787"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3251" name="Text Placeholder 2"/>
          <p:cNvSpPr>
            <a:spLocks noGrp="1"/>
          </p:cNvSpPr>
          <p:nvPr>
            <p:ph type="body" idx="1"/>
          </p:nvPr>
        </p:nvSpPr>
        <p:spPr bwMode="auto">
          <a:xfrm>
            <a:off x="792163" y="1762125"/>
            <a:ext cx="7570787"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651625" y="6356350"/>
            <a:ext cx="2133600" cy="365125"/>
          </a:xfrm>
          <a:prstGeom prst="rect">
            <a:avLst/>
          </a:prstGeom>
        </p:spPr>
        <p:txBody>
          <a:bodyPr vert="horz" lIns="91440" tIns="45720" rIns="91440" bIns="45720" rtlCol="0" anchor="ctr"/>
          <a:lstStyle>
            <a:lvl1pPr algn="r">
              <a:defRPr sz="1200" b="1">
                <a:solidFill>
                  <a:schemeClr val="tx2">
                    <a:lumMod val="40000"/>
                    <a:lumOff val="60000"/>
                  </a:schemeClr>
                </a:solidFill>
                <a:latin typeface="Arial" charset="0"/>
                <a:ea typeface="ＭＳ Ｐゴシック" charset="0"/>
                <a:cs typeface="Arial" charset="0"/>
              </a:defRPr>
            </a:lvl1pPr>
          </a:lstStyle>
          <a:p>
            <a:pPr>
              <a:defRPr/>
            </a:pPr>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1200" b="1">
                <a:solidFill>
                  <a:srgbClr val="A08BD6"/>
                </a:solidFill>
              </a:defRPr>
            </a:lvl1pPr>
          </a:lstStyle>
          <a:p>
            <a:fld id="{A66E6D1E-BC68-40CF-8D44-4386CDE68C4C}" type="slidenum">
              <a:rPr lang="en-US"/>
              <a:pPr/>
              <a:t>‹#›</a:t>
            </a:fld>
            <a:endParaRPr lang="en-US"/>
          </a:p>
        </p:txBody>
      </p:sp>
      <p:sp>
        <p:nvSpPr>
          <p:cNvPr id="5" name="Footer Placeholder 4"/>
          <p:cNvSpPr>
            <a:spLocks noGrp="1"/>
          </p:cNvSpPr>
          <p:nvPr>
            <p:ph type="ftr" sz="quarter" idx="3"/>
          </p:nvPr>
        </p:nvSpPr>
        <p:spPr>
          <a:xfrm>
            <a:off x="371475" y="6356350"/>
            <a:ext cx="2895600" cy="365125"/>
          </a:xfrm>
          <a:prstGeom prst="rect">
            <a:avLst/>
          </a:prstGeom>
        </p:spPr>
        <p:txBody>
          <a:bodyPr vert="horz" lIns="91440" tIns="45720" rIns="91440" bIns="45720" rtlCol="0" anchor="ctr"/>
          <a:lstStyle>
            <a:lvl1pPr algn="l">
              <a:defRPr sz="1200" b="1">
                <a:solidFill>
                  <a:schemeClr val="tx2">
                    <a:lumMod val="40000"/>
                    <a:lumOff val="60000"/>
                  </a:schemeClr>
                </a:solidFill>
                <a:latin typeface="Arial" charset="0"/>
                <a:ea typeface="ＭＳ Ｐゴシック" charset="0"/>
                <a:cs typeface="Arial"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Lst>
  <p:txStyles>
    <p:titleStyle>
      <a:lvl1pPr algn="ctr" rtl="0" fontAlgn="base">
        <a:lnSpc>
          <a:spcPts val="6000"/>
        </a:lnSpc>
        <a:spcBef>
          <a:spcPct val="0"/>
        </a:spcBef>
        <a:spcAft>
          <a:spcPct val="0"/>
        </a:spcAft>
        <a:defRPr sz="5400" kern="1200">
          <a:solidFill>
            <a:schemeClr val="tx2"/>
          </a:solidFill>
          <a:latin typeface="+mn-lt"/>
          <a:ea typeface="ＭＳ Ｐゴシック" pitchFamily="34" charset="-128"/>
          <a:cs typeface="+mj-cs"/>
        </a:defRPr>
      </a:lvl1pPr>
      <a:lvl2pPr algn="ctr" rtl="0" fontAlgn="base">
        <a:lnSpc>
          <a:spcPts val="6000"/>
        </a:lnSpc>
        <a:spcBef>
          <a:spcPct val="0"/>
        </a:spcBef>
        <a:spcAft>
          <a:spcPct val="0"/>
        </a:spcAft>
        <a:defRPr sz="5400">
          <a:solidFill>
            <a:schemeClr val="tx2"/>
          </a:solidFill>
          <a:latin typeface="Candara" pitchFamily="34" charset="0"/>
          <a:ea typeface="ＭＳ Ｐゴシック" pitchFamily="34" charset="-128"/>
        </a:defRPr>
      </a:lvl2pPr>
      <a:lvl3pPr algn="ctr" rtl="0" fontAlgn="base">
        <a:lnSpc>
          <a:spcPts val="6000"/>
        </a:lnSpc>
        <a:spcBef>
          <a:spcPct val="0"/>
        </a:spcBef>
        <a:spcAft>
          <a:spcPct val="0"/>
        </a:spcAft>
        <a:defRPr sz="5400">
          <a:solidFill>
            <a:schemeClr val="tx2"/>
          </a:solidFill>
          <a:latin typeface="Candara" pitchFamily="34" charset="0"/>
          <a:ea typeface="ＭＳ Ｐゴシック" pitchFamily="34" charset="-128"/>
        </a:defRPr>
      </a:lvl3pPr>
      <a:lvl4pPr algn="ctr" rtl="0" fontAlgn="base">
        <a:lnSpc>
          <a:spcPts val="6000"/>
        </a:lnSpc>
        <a:spcBef>
          <a:spcPct val="0"/>
        </a:spcBef>
        <a:spcAft>
          <a:spcPct val="0"/>
        </a:spcAft>
        <a:defRPr sz="5400">
          <a:solidFill>
            <a:schemeClr val="tx2"/>
          </a:solidFill>
          <a:latin typeface="Candara" pitchFamily="34" charset="0"/>
          <a:ea typeface="ＭＳ Ｐゴシック" pitchFamily="34" charset="-128"/>
        </a:defRPr>
      </a:lvl4pPr>
      <a:lvl5pPr algn="ctr" rtl="0" fontAlgn="base">
        <a:lnSpc>
          <a:spcPts val="6000"/>
        </a:lnSpc>
        <a:spcBef>
          <a:spcPct val="0"/>
        </a:spcBef>
        <a:spcAft>
          <a:spcPct val="0"/>
        </a:spcAft>
        <a:defRPr sz="5400">
          <a:solidFill>
            <a:schemeClr val="tx2"/>
          </a:solidFill>
          <a:latin typeface="Candara" pitchFamily="34" charset="0"/>
          <a:ea typeface="ＭＳ Ｐゴシック" pitchFamily="34" charset="-128"/>
        </a:defRPr>
      </a:lvl5pPr>
      <a:lvl6pPr marL="457200" algn="ctr" rtl="0" fontAlgn="base">
        <a:lnSpc>
          <a:spcPts val="6000"/>
        </a:lnSpc>
        <a:spcBef>
          <a:spcPct val="0"/>
        </a:spcBef>
        <a:spcAft>
          <a:spcPct val="0"/>
        </a:spcAft>
        <a:defRPr sz="5400">
          <a:solidFill>
            <a:schemeClr val="tx2"/>
          </a:solidFill>
          <a:latin typeface="Candara" pitchFamily="34" charset="0"/>
          <a:ea typeface="ＭＳ Ｐゴシック" pitchFamily="34" charset="-128"/>
        </a:defRPr>
      </a:lvl6pPr>
      <a:lvl7pPr marL="914400" algn="ctr" rtl="0" fontAlgn="base">
        <a:lnSpc>
          <a:spcPts val="6000"/>
        </a:lnSpc>
        <a:spcBef>
          <a:spcPct val="0"/>
        </a:spcBef>
        <a:spcAft>
          <a:spcPct val="0"/>
        </a:spcAft>
        <a:defRPr sz="5400">
          <a:solidFill>
            <a:schemeClr val="tx2"/>
          </a:solidFill>
          <a:latin typeface="Candara" pitchFamily="34" charset="0"/>
          <a:ea typeface="ＭＳ Ｐゴシック" pitchFamily="34" charset="-128"/>
        </a:defRPr>
      </a:lvl7pPr>
      <a:lvl8pPr marL="1371600" algn="ctr" rtl="0" fontAlgn="base">
        <a:lnSpc>
          <a:spcPts val="6000"/>
        </a:lnSpc>
        <a:spcBef>
          <a:spcPct val="0"/>
        </a:spcBef>
        <a:spcAft>
          <a:spcPct val="0"/>
        </a:spcAft>
        <a:defRPr sz="5400">
          <a:solidFill>
            <a:schemeClr val="tx2"/>
          </a:solidFill>
          <a:latin typeface="Candara" pitchFamily="34" charset="0"/>
          <a:ea typeface="ＭＳ Ｐゴシック" pitchFamily="34" charset="-128"/>
        </a:defRPr>
      </a:lvl8pPr>
      <a:lvl9pPr marL="1828800" algn="ctr" rtl="0" fontAlgn="base">
        <a:lnSpc>
          <a:spcPts val="6000"/>
        </a:lnSpc>
        <a:spcBef>
          <a:spcPct val="0"/>
        </a:spcBef>
        <a:spcAft>
          <a:spcPct val="0"/>
        </a:spcAft>
        <a:defRPr sz="5400">
          <a:solidFill>
            <a:schemeClr val="tx2"/>
          </a:solidFill>
          <a:latin typeface="Candara" pitchFamily="34" charset="0"/>
          <a:ea typeface="ＭＳ Ｐゴシック" pitchFamily="34" charset="-128"/>
        </a:defRPr>
      </a:lvl9pPr>
    </p:titleStyle>
    <p:bodyStyle>
      <a:lvl1pPr marL="342900" indent="-342900" algn="l" rtl="0" fontAlgn="base">
        <a:spcBef>
          <a:spcPts val="2400"/>
        </a:spcBef>
        <a:spcAft>
          <a:spcPct val="0"/>
        </a:spcAft>
        <a:buClr>
          <a:srgbClr val="BAABE3"/>
        </a:buClr>
        <a:buFont typeface="Candara" pitchFamily="34" charset="0"/>
        <a:buChar char="•"/>
        <a:defRPr sz="2800" kern="1200">
          <a:solidFill>
            <a:schemeClr val="tx2"/>
          </a:solidFill>
          <a:latin typeface="+mn-lt"/>
          <a:ea typeface="ＭＳ Ｐゴシック" pitchFamily="34" charset="-128"/>
          <a:cs typeface="+mn-cs"/>
        </a:defRPr>
      </a:lvl1pPr>
      <a:lvl2pPr marL="685800" indent="-336550" algn="l" rtl="0" fontAlgn="base">
        <a:spcBef>
          <a:spcPts val="600"/>
        </a:spcBef>
        <a:spcAft>
          <a:spcPct val="0"/>
        </a:spcAft>
        <a:buClr>
          <a:schemeClr val="tx2"/>
        </a:buClr>
        <a:buFont typeface="Candara" pitchFamily="34" charset="0"/>
        <a:buChar char="•"/>
        <a:defRPr sz="2600" kern="1200">
          <a:solidFill>
            <a:schemeClr val="tx2"/>
          </a:solidFill>
          <a:latin typeface="+mn-lt"/>
          <a:ea typeface="ＭＳ Ｐゴシック" pitchFamily="34" charset="-128"/>
          <a:cs typeface="+mn-cs"/>
        </a:defRPr>
      </a:lvl2pPr>
      <a:lvl3pPr marL="1035050" indent="-349250" algn="l" rtl="0" fontAlgn="base">
        <a:spcBef>
          <a:spcPts val="600"/>
        </a:spcBef>
        <a:spcAft>
          <a:spcPct val="0"/>
        </a:spcAft>
        <a:buClr>
          <a:srgbClr val="BAABE3"/>
        </a:buClr>
        <a:buFont typeface="Candara" pitchFamily="34" charset="0"/>
        <a:buChar char="•"/>
        <a:defRPr sz="2400" kern="1200">
          <a:solidFill>
            <a:schemeClr val="tx2"/>
          </a:solidFill>
          <a:latin typeface="+mn-lt"/>
          <a:ea typeface="ＭＳ Ｐゴシック" pitchFamily="34" charset="-128"/>
          <a:cs typeface="+mn-cs"/>
        </a:defRPr>
      </a:lvl3pPr>
      <a:lvl4pPr marL="1371600" indent="-336550" algn="l" rtl="0" fontAlgn="base">
        <a:spcBef>
          <a:spcPts val="600"/>
        </a:spcBef>
        <a:spcAft>
          <a:spcPct val="0"/>
        </a:spcAft>
        <a:buClr>
          <a:schemeClr val="tx2"/>
        </a:buClr>
        <a:buFont typeface="Candara" pitchFamily="34" charset="0"/>
        <a:buChar char="•"/>
        <a:defRPr sz="2200" kern="1200">
          <a:solidFill>
            <a:schemeClr val="tx2"/>
          </a:solidFill>
          <a:latin typeface="+mn-lt"/>
          <a:ea typeface="ＭＳ Ｐゴシック" pitchFamily="34" charset="-128"/>
          <a:cs typeface="+mn-cs"/>
        </a:defRPr>
      </a:lvl4pPr>
      <a:lvl5pPr marL="1720850" indent="-349250" algn="l" rtl="0" fontAlgn="base">
        <a:spcBef>
          <a:spcPts val="600"/>
        </a:spcBef>
        <a:spcAft>
          <a:spcPct val="0"/>
        </a:spcAft>
        <a:buClr>
          <a:srgbClr val="BAABE3"/>
        </a:buClr>
        <a:buFont typeface="Candara" pitchFamily="34" charset="0"/>
        <a:buChar char="•"/>
        <a:defRPr sz="2000" kern="1200">
          <a:solidFill>
            <a:schemeClr val="tx2"/>
          </a:solidFill>
          <a:latin typeface="+mn-lt"/>
          <a:ea typeface="ＭＳ Ｐゴシック" pitchFamily="34" charset="-128"/>
          <a:cs typeface="+mn-cs"/>
        </a:defRPr>
      </a:lvl5pPr>
      <a:lvl6pPr marL="2055813" indent="-344488" algn="l" defTabSz="914400" rtl="0" eaLnBrk="1" latinLnBrk="0" hangingPunct="1">
        <a:spcBef>
          <a:spcPct val="20000"/>
        </a:spcBef>
        <a:buFont typeface="Arial" pitchFamily="34" charset="0"/>
        <a:buChar char="•"/>
        <a:defRPr lang="en-US" sz="2000" kern="1200" dirty="0" smtClean="0">
          <a:solidFill>
            <a:schemeClr val="tx2"/>
          </a:solidFill>
          <a:latin typeface="+mn-lt"/>
          <a:ea typeface="+mn-ea"/>
          <a:cs typeface="+mn-cs"/>
        </a:defRPr>
      </a:lvl6pPr>
      <a:lvl7pPr marL="2398713" indent="-344488" algn="l" defTabSz="914400" rtl="0" eaLnBrk="1" latinLnBrk="0" hangingPunct="1">
        <a:spcBef>
          <a:spcPct val="20000"/>
        </a:spcBef>
        <a:buClr>
          <a:schemeClr val="accent1">
            <a:lumMod val="60000"/>
            <a:lumOff val="40000"/>
          </a:schemeClr>
        </a:buClr>
        <a:buFont typeface="Arial" pitchFamily="34" charset="0"/>
        <a:buChar char="•"/>
        <a:defRPr lang="en-US" sz="2000" kern="1200" dirty="0" smtClean="0">
          <a:solidFill>
            <a:schemeClr val="tx2"/>
          </a:solidFill>
          <a:latin typeface="+mn-lt"/>
          <a:ea typeface="+mn-ea"/>
          <a:cs typeface="+mn-cs"/>
        </a:defRPr>
      </a:lvl7pPr>
      <a:lvl8pPr marL="2743200" indent="-344488" algn="l" defTabSz="914400" rtl="0" eaLnBrk="1" latinLnBrk="0" hangingPunct="1">
        <a:spcBef>
          <a:spcPct val="20000"/>
        </a:spcBef>
        <a:buFont typeface="Arial" pitchFamily="34" charset="0"/>
        <a:buChar char="•"/>
        <a:defRPr lang="en-US" sz="2000" kern="1200" dirty="0" smtClean="0">
          <a:solidFill>
            <a:schemeClr val="tx2"/>
          </a:solidFill>
          <a:latin typeface="+mn-lt"/>
          <a:ea typeface="+mn-ea"/>
          <a:cs typeface="+mn-cs"/>
        </a:defRPr>
      </a:lvl8pPr>
      <a:lvl9pPr marL="3087688" indent="-344488" algn="l" defTabSz="914400" rtl="0" eaLnBrk="1" latinLnBrk="0" hangingPunct="1">
        <a:spcBef>
          <a:spcPct val="20000"/>
        </a:spcBef>
        <a:buClr>
          <a:schemeClr val="accent1">
            <a:lumMod val="60000"/>
            <a:lumOff val="40000"/>
          </a:schemeClr>
        </a:buClr>
        <a:buFont typeface="Arial" pitchFamily="34" charset="0"/>
        <a:buChar char="•"/>
        <a:defRPr lang="en-US" sz="2000" kern="1200" dirty="0" smtClean="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2"/>
          <p:cNvSpPr>
            <a:spLocks noGrp="1" noChangeArrowheads="1"/>
          </p:cNvSpPr>
          <p:nvPr>
            <p:ph type="ctrTitle"/>
          </p:nvPr>
        </p:nvSpPr>
        <p:spPr>
          <a:xfrm>
            <a:off x="1854200" y="3694113"/>
            <a:ext cx="5446713" cy="1470025"/>
          </a:xfrm>
        </p:spPr>
        <p:txBody>
          <a:bodyPr/>
          <a:lstStyle/>
          <a:p>
            <a:r>
              <a:rPr lang="en-US">
                <a:latin typeface="Arial" pitchFamily="34" charset="0"/>
                <a:cs typeface="Arial" pitchFamily="34" charset="0"/>
              </a:rPr>
              <a:t>Transport in Plants</a:t>
            </a:r>
          </a:p>
        </p:txBody>
      </p:sp>
      <p:sp>
        <p:nvSpPr>
          <p:cNvPr id="4098" name="Rectangle 3"/>
          <p:cNvSpPr>
            <a:spLocks noGrp="1" noChangeArrowheads="1"/>
          </p:cNvSpPr>
          <p:nvPr>
            <p:ph type="subTitle" idx="1"/>
          </p:nvPr>
        </p:nvSpPr>
        <p:spPr>
          <a:xfrm>
            <a:off x="1854200" y="5203825"/>
            <a:ext cx="5446713" cy="852488"/>
          </a:xfrm>
        </p:spPr>
        <p:txBody>
          <a:bodyPr/>
          <a:lstStyle/>
          <a:p>
            <a:r>
              <a:rPr lang="en-US" sz="2400">
                <a:latin typeface="Arial" pitchFamily="34" charset="0"/>
                <a:cs typeface="Arial" pitchFamily="34" charset="0"/>
              </a:rPr>
              <a:t>GCE Study Buddy</a:t>
            </a:r>
          </a:p>
          <a:p>
            <a:r>
              <a:rPr lang="en-US" sz="2400">
                <a:latin typeface="Arial" pitchFamily="34" charset="0"/>
                <a:cs typeface="Arial" pitchFamily="34" charset="0"/>
              </a:rPr>
              <a:t>Biology</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r>
              <a:rPr lang="en-US">
                <a:latin typeface="Arial" pitchFamily="34" charset="0"/>
                <a:cs typeface="Arial" pitchFamily="34" charset="0"/>
              </a:rPr>
              <a:t>Phloem</a:t>
            </a:r>
          </a:p>
        </p:txBody>
      </p:sp>
      <p:graphicFrame>
        <p:nvGraphicFramePr>
          <p:cNvPr id="23590" name="Group 38"/>
          <p:cNvGraphicFramePr>
            <a:graphicFrameLocks noGrp="1"/>
          </p:cNvGraphicFramePr>
          <p:nvPr/>
        </p:nvGraphicFramePr>
        <p:xfrm>
          <a:off x="304800" y="1676400"/>
          <a:ext cx="8305800" cy="3981493"/>
        </p:xfrm>
        <a:graphic>
          <a:graphicData uri="http://schemas.openxmlformats.org/drawingml/2006/table">
            <a:tbl>
              <a:tblPr/>
              <a:tblGrid>
                <a:gridCol w="3505200">
                  <a:extLst>
                    <a:ext uri="{9D8B030D-6E8A-4147-A177-3AD203B41FA5}">
                      <a16:colId xmlns:a16="http://schemas.microsoft.com/office/drawing/2014/main" val="20000"/>
                    </a:ext>
                  </a:extLst>
                </a:gridCol>
                <a:gridCol w="4800600">
                  <a:extLst>
                    <a:ext uri="{9D8B030D-6E8A-4147-A177-3AD203B41FA5}">
                      <a16:colId xmlns:a16="http://schemas.microsoft.com/office/drawing/2014/main" val="20001"/>
                    </a:ext>
                  </a:extLst>
                </a:gridCol>
              </a:tblGrid>
              <a:tr h="685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pitchFamily="34" charset="0"/>
                          <a:cs typeface="Arial" pitchFamily="34" charset="0"/>
                        </a:rPr>
                        <a:t>Feature</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pitchFamily="34" charset="0"/>
                          <a:cs typeface="Arial" pitchFamily="34" charset="0"/>
                        </a:rPr>
                        <a:t>Adaptation</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5544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pitchFamily="34" charset="0"/>
                          <a:cs typeface="Arial" pitchFamily="34" charset="0"/>
                        </a:rPr>
                        <a:t>Companion cells have many </a:t>
                      </a:r>
                      <a:r>
                        <a:rPr kumimoji="0" lang="en-US" sz="2400" b="0" i="0" u="none" strike="noStrike" cap="none" normalizeH="0" baseline="0" dirty="0">
                          <a:ln>
                            <a:noFill/>
                          </a:ln>
                          <a:solidFill>
                            <a:srgbClr val="FF0000"/>
                          </a:solidFill>
                          <a:effectLst/>
                          <a:latin typeface="Arial" pitchFamily="34" charset="0"/>
                          <a:cs typeface="Arial" pitchFamily="34" charset="0"/>
                        </a:rPr>
                        <a:t>mitochondria</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pitchFamily="34" charset="0"/>
                          <a:cs typeface="Arial" pitchFamily="34" charset="0"/>
                        </a:rPr>
                        <a:t>Provides </a:t>
                      </a:r>
                      <a:r>
                        <a:rPr kumimoji="0" lang="en-US" sz="2400" b="0" i="0" u="none" strike="noStrike" cap="none" normalizeH="0" baseline="0" dirty="0">
                          <a:ln>
                            <a:noFill/>
                          </a:ln>
                          <a:solidFill>
                            <a:srgbClr val="FF0000"/>
                          </a:solidFill>
                          <a:effectLst/>
                          <a:latin typeface="Arial" pitchFamily="34" charset="0"/>
                          <a:cs typeface="Arial" pitchFamily="34" charset="0"/>
                        </a:rPr>
                        <a:t>energy </a:t>
                      </a:r>
                      <a:r>
                        <a:rPr kumimoji="0" lang="en-US" sz="2400" b="0" i="0" u="none" strike="noStrike" cap="none" normalizeH="0" baseline="0" dirty="0">
                          <a:ln>
                            <a:noFill/>
                          </a:ln>
                          <a:solidFill>
                            <a:schemeClr val="tx1"/>
                          </a:solidFill>
                          <a:effectLst/>
                          <a:latin typeface="Arial" pitchFamily="34" charset="0"/>
                          <a:cs typeface="Arial" pitchFamily="34" charset="0"/>
                        </a:rPr>
                        <a:t>needed for companion cell to </a:t>
                      </a:r>
                      <a:r>
                        <a:rPr kumimoji="0" lang="en-US" sz="2400" b="0" i="0" u="none" strike="noStrike" cap="none" normalizeH="0" baseline="0" dirty="0">
                          <a:ln>
                            <a:noFill/>
                          </a:ln>
                          <a:solidFill>
                            <a:srgbClr val="FF0000"/>
                          </a:solidFill>
                          <a:effectLst/>
                          <a:latin typeface="Arial" pitchFamily="34" charset="0"/>
                          <a:cs typeface="Arial" pitchFamily="34" charset="0"/>
                        </a:rPr>
                        <a:t>load sugars</a:t>
                      </a:r>
                      <a:r>
                        <a:rPr kumimoji="0" lang="en-US" sz="2400" b="0" i="0" u="none" strike="noStrike" cap="none" normalizeH="0" baseline="0" dirty="0">
                          <a:ln>
                            <a:noFill/>
                          </a:ln>
                          <a:solidFill>
                            <a:schemeClr val="tx1"/>
                          </a:solidFill>
                          <a:effectLst/>
                          <a:latin typeface="Arial" pitchFamily="34" charset="0"/>
                          <a:cs typeface="Arial" pitchFamily="34" charset="0"/>
                        </a:rPr>
                        <a:t> from </a:t>
                      </a:r>
                      <a:r>
                        <a:rPr kumimoji="0" lang="en-US" sz="2400" b="0" i="0" u="none" strike="noStrike" cap="none" normalizeH="0" baseline="0" dirty="0" err="1">
                          <a:ln>
                            <a:noFill/>
                          </a:ln>
                          <a:solidFill>
                            <a:schemeClr val="tx1"/>
                          </a:solidFill>
                          <a:effectLst/>
                          <a:latin typeface="Arial" pitchFamily="34" charset="0"/>
                          <a:cs typeface="Arial" pitchFamily="34" charset="0"/>
                        </a:rPr>
                        <a:t>mesophyll</a:t>
                      </a:r>
                      <a:r>
                        <a:rPr kumimoji="0" lang="en-US" sz="2400" b="0" i="0" u="none" strike="noStrike" cap="none" normalizeH="0" baseline="0" dirty="0">
                          <a:ln>
                            <a:noFill/>
                          </a:ln>
                          <a:solidFill>
                            <a:schemeClr val="tx1"/>
                          </a:solidFill>
                          <a:effectLst/>
                          <a:latin typeface="Arial" pitchFamily="34" charset="0"/>
                          <a:cs typeface="Arial" pitchFamily="34" charset="0"/>
                        </a:rPr>
                        <a:t> cells into sieve tubes by active transport</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7412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pitchFamily="34" charset="0"/>
                          <a:cs typeface="Arial" pitchFamily="34" charset="0"/>
                        </a:rPr>
                        <a:t>Sieve plates have </a:t>
                      </a:r>
                      <a:r>
                        <a:rPr kumimoji="0" lang="en-US" sz="2400" b="0" i="0" u="none" strike="noStrike" cap="none" normalizeH="0" baseline="0">
                          <a:ln>
                            <a:noFill/>
                          </a:ln>
                          <a:solidFill>
                            <a:srgbClr val="FF0000"/>
                          </a:solidFill>
                          <a:effectLst/>
                          <a:latin typeface="Arial" pitchFamily="34" charset="0"/>
                          <a:cs typeface="Arial" pitchFamily="34" charset="0"/>
                        </a:rPr>
                        <a:t>holes</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pitchFamily="34" charset="0"/>
                          <a:cs typeface="Arial" pitchFamily="34" charset="0"/>
                        </a:rPr>
                        <a:t>Allows </a:t>
                      </a:r>
                      <a:r>
                        <a:rPr kumimoji="0" lang="en-US" sz="2400" b="0" i="0" u="none" strike="noStrike" cap="none" normalizeH="0" baseline="0">
                          <a:ln>
                            <a:noFill/>
                          </a:ln>
                          <a:solidFill>
                            <a:srgbClr val="FF0000"/>
                          </a:solidFill>
                          <a:effectLst/>
                          <a:latin typeface="Arial" pitchFamily="34" charset="0"/>
                          <a:cs typeface="Arial" pitchFamily="34" charset="0"/>
                        </a:rPr>
                        <a:t>rapid flow</a:t>
                      </a:r>
                      <a:r>
                        <a:rPr kumimoji="0" lang="en-US" sz="2400" b="0" i="0" u="none" strike="noStrike" cap="none" normalizeH="0" baseline="0">
                          <a:ln>
                            <a:noFill/>
                          </a:ln>
                          <a:solidFill>
                            <a:schemeClr val="tx1"/>
                          </a:solidFill>
                          <a:effectLst/>
                          <a:latin typeface="Arial" pitchFamily="34" charset="0"/>
                          <a:cs typeface="Arial" pitchFamily="34" charset="0"/>
                        </a:rPr>
                        <a:t> of manufactured food substances through sieve tubes</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a:t>Differences between Xylem and Phloem</a:t>
            </a:r>
          </a:p>
        </p:txBody>
      </p:sp>
      <p:graphicFrame>
        <p:nvGraphicFramePr>
          <p:cNvPr id="4" name="Group 3"/>
          <p:cNvGraphicFramePr>
            <a:graphicFrameLocks noGrp="1"/>
          </p:cNvGraphicFramePr>
          <p:nvPr>
            <p:ph/>
          </p:nvPr>
        </p:nvGraphicFramePr>
        <p:xfrm>
          <a:off x="609600" y="1676400"/>
          <a:ext cx="8077200" cy="4548188"/>
        </p:xfrm>
        <a:graphic>
          <a:graphicData uri="http://schemas.openxmlformats.org/drawingml/2006/table">
            <a:tbl>
              <a:tblPr/>
              <a:tblGrid>
                <a:gridCol w="4210050">
                  <a:extLst>
                    <a:ext uri="{9D8B030D-6E8A-4147-A177-3AD203B41FA5}">
                      <a16:colId xmlns:a16="http://schemas.microsoft.com/office/drawing/2014/main" val="20000"/>
                    </a:ext>
                  </a:extLst>
                </a:gridCol>
                <a:gridCol w="3867150">
                  <a:extLst>
                    <a:ext uri="{9D8B030D-6E8A-4147-A177-3AD203B41FA5}">
                      <a16:colId xmlns:a16="http://schemas.microsoft.com/office/drawing/2014/main" val="20001"/>
                    </a:ext>
                  </a:extLst>
                </a:gridCol>
              </a:tblGrid>
              <a:tr h="38100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1" i="0" u="none" strike="noStrike" cap="none" normalizeH="0" baseline="0">
                          <a:ln>
                            <a:noFill/>
                          </a:ln>
                          <a:solidFill>
                            <a:srgbClr val="000000"/>
                          </a:solidFill>
                          <a:effectLst/>
                          <a:latin typeface="Arial" pitchFamily="34" charset="0"/>
                          <a:ea typeface="ＭＳ Ｐゴシック" pitchFamily="34" charset="-128"/>
                        </a:rPr>
                        <a:t>Xylem</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1" i="0" u="none" strike="noStrike" cap="none" normalizeH="0" baseline="0">
                          <a:ln>
                            <a:noFill/>
                          </a:ln>
                          <a:solidFill>
                            <a:srgbClr val="000000"/>
                          </a:solidFill>
                          <a:effectLst/>
                          <a:latin typeface="Arial" pitchFamily="34" charset="0"/>
                          <a:ea typeface="ＭＳ Ｐゴシック" pitchFamily="34" charset="-128"/>
                        </a:rPr>
                        <a:t>Phloem</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19075">
                <a:tc>
                  <a:txBody>
                    <a:bodyPr/>
                    <a:lstStyle/>
                    <a:p>
                      <a:pPr marL="533400" marR="0" lvl="0" indent="-53340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a:ln>
                            <a:noFill/>
                          </a:ln>
                          <a:solidFill>
                            <a:schemeClr val="tx1"/>
                          </a:solidFill>
                          <a:effectLst/>
                          <a:latin typeface="Arial" pitchFamily="34" charset="0"/>
                          <a:ea typeface="ＭＳ Ｐゴシック" pitchFamily="34" charset="-128"/>
                        </a:rPr>
                        <a:t>Consists of dead cells</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533400" marR="0" lvl="0" indent="-53340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a:ln>
                            <a:noFill/>
                          </a:ln>
                          <a:solidFill>
                            <a:schemeClr val="tx1"/>
                          </a:solidFill>
                          <a:effectLst/>
                          <a:latin typeface="Arial" pitchFamily="34" charset="0"/>
                          <a:ea typeface="ＭＳ Ｐゴシック" pitchFamily="34" charset="-128"/>
                        </a:rPr>
                        <a:t>Consists of living cells </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4461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a:ln>
                            <a:noFill/>
                          </a:ln>
                          <a:solidFill>
                            <a:schemeClr val="tx1"/>
                          </a:solidFill>
                          <a:effectLst/>
                          <a:latin typeface="Arial" pitchFamily="34" charset="0"/>
                          <a:ea typeface="ＭＳ Ｐゴシック" pitchFamily="34" charset="-128"/>
                        </a:rPr>
                        <a:t>-Transports water and mineral salts</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a:ln>
                            <a:noFill/>
                          </a:ln>
                          <a:solidFill>
                            <a:schemeClr val="tx1"/>
                          </a:solidFill>
                          <a:effectLst/>
                          <a:latin typeface="Arial" pitchFamily="34" charset="0"/>
                          <a:ea typeface="ＭＳ Ｐゴシック" pitchFamily="34" charset="-128"/>
                        </a:rPr>
                        <a:t>-Provide mechanical support to the plant</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a:ln>
                            <a:noFill/>
                          </a:ln>
                          <a:solidFill>
                            <a:schemeClr val="tx1"/>
                          </a:solidFill>
                          <a:effectLst/>
                          <a:latin typeface="Arial" pitchFamily="34" charset="0"/>
                          <a:ea typeface="ＭＳ Ｐゴシック" pitchFamily="34" charset="-128"/>
                        </a:rPr>
                        <a:t>Transports sugar and amino acids</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096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a:ln>
                            <a:noFill/>
                          </a:ln>
                          <a:solidFill>
                            <a:schemeClr val="tx1"/>
                          </a:solidFill>
                          <a:effectLst/>
                          <a:latin typeface="Arial" pitchFamily="34" charset="0"/>
                          <a:ea typeface="ＭＳ Ｐゴシック" pitchFamily="34" charset="-128"/>
                        </a:rPr>
                        <a:t>Transport is unidirectional</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a:ln>
                            <a:noFill/>
                          </a:ln>
                          <a:solidFill>
                            <a:schemeClr val="tx1"/>
                          </a:solidFill>
                          <a:effectLst/>
                          <a:latin typeface="Arial" pitchFamily="34" charset="0"/>
                          <a:ea typeface="ＭＳ Ｐゴシック" pitchFamily="34" charset="-128"/>
                        </a:rPr>
                        <a:t>Transport – directional, upwards and downwards</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382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a:ln>
                            <a:noFill/>
                          </a:ln>
                          <a:solidFill>
                            <a:schemeClr val="tx1"/>
                          </a:solidFill>
                          <a:effectLst/>
                          <a:latin typeface="Arial" pitchFamily="34" charset="0"/>
                          <a:ea typeface="ＭＳ Ｐゴシック" pitchFamily="34" charset="-128"/>
                        </a:rPr>
                        <a:t>Substances are transported by passive transport  - osmosis, root pressure, capillary action, transpiration pull</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a:ln>
                            <a:noFill/>
                          </a:ln>
                          <a:solidFill>
                            <a:schemeClr val="tx1"/>
                          </a:solidFill>
                          <a:effectLst/>
                          <a:latin typeface="Arial" pitchFamily="34" charset="0"/>
                          <a:ea typeface="ＭＳ Ｐゴシック" pitchFamily="34" charset="-128"/>
                        </a:rPr>
                        <a:t>Substances are transported by active transport, diffusion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r>
              <a:rPr lang="en-US" sz="4800">
                <a:latin typeface="Arial" pitchFamily="34" charset="0"/>
                <a:cs typeface="Arial" pitchFamily="34" charset="0"/>
              </a:rPr>
              <a:t>Vascular tissues (Stems)</a:t>
            </a:r>
          </a:p>
        </p:txBody>
      </p:sp>
      <p:sp>
        <p:nvSpPr>
          <p:cNvPr id="24579" name="Rectangle 3"/>
          <p:cNvSpPr>
            <a:spLocks noGrp="1" noChangeArrowheads="1"/>
          </p:cNvSpPr>
          <p:nvPr>
            <p:ph idx="1"/>
          </p:nvPr>
        </p:nvSpPr>
        <p:spPr/>
        <p:txBody>
          <a:bodyPr/>
          <a:lstStyle/>
          <a:p>
            <a:r>
              <a:rPr lang="en-US">
                <a:latin typeface="Arial" pitchFamily="34" charset="0"/>
                <a:cs typeface="Arial" pitchFamily="34" charset="0"/>
              </a:rPr>
              <a:t>The xylem and phloem are grouped together to form a </a:t>
            </a:r>
            <a:r>
              <a:rPr lang="en-US">
                <a:solidFill>
                  <a:srgbClr val="FF0000"/>
                </a:solidFill>
                <a:latin typeface="Arial" pitchFamily="34" charset="0"/>
                <a:cs typeface="Arial" pitchFamily="34" charset="0"/>
              </a:rPr>
              <a:t>vascular bundle</a:t>
            </a:r>
          </a:p>
          <a:p>
            <a:r>
              <a:rPr lang="en-US">
                <a:latin typeface="Arial" pitchFamily="34" charset="0"/>
                <a:cs typeface="Arial" pitchFamily="34" charset="0"/>
              </a:rPr>
              <a:t>The phloem </a:t>
            </a:r>
            <a:r>
              <a:rPr lang="en-US">
                <a:solidFill>
                  <a:srgbClr val="FF0000"/>
                </a:solidFill>
                <a:latin typeface="Arial" pitchFamily="34" charset="0"/>
                <a:cs typeface="Arial" pitchFamily="34" charset="0"/>
              </a:rPr>
              <a:t>lies outside</a:t>
            </a:r>
            <a:r>
              <a:rPr lang="en-US">
                <a:latin typeface="Arial" pitchFamily="34" charset="0"/>
                <a:cs typeface="Arial" pitchFamily="34" charset="0"/>
              </a:rPr>
              <a:t> the xylem</a:t>
            </a:r>
          </a:p>
          <a:p>
            <a:r>
              <a:rPr lang="en-US">
                <a:latin typeface="Arial" pitchFamily="34" charset="0"/>
                <a:cs typeface="Arial" pitchFamily="34" charset="0"/>
              </a:rPr>
              <a:t>The two are separated by the </a:t>
            </a:r>
            <a:r>
              <a:rPr lang="en-US">
                <a:solidFill>
                  <a:srgbClr val="FF0000"/>
                </a:solidFill>
                <a:latin typeface="Arial" pitchFamily="34" charset="0"/>
                <a:cs typeface="Arial" pitchFamily="34" charset="0"/>
              </a:rPr>
              <a:t>CAMBIUM</a:t>
            </a:r>
          </a:p>
          <a:p>
            <a:pPr>
              <a:buFontTx/>
              <a:buNone/>
            </a:pPr>
            <a:r>
              <a:rPr lang="en-US">
                <a:latin typeface="Arial" pitchFamily="34" charset="0"/>
                <a:cs typeface="Arial" pitchFamily="34" charset="0"/>
              </a:rPr>
              <a:t>- The cambium </a:t>
            </a:r>
            <a:r>
              <a:rPr lang="en-US">
                <a:solidFill>
                  <a:srgbClr val="FF0000"/>
                </a:solidFill>
                <a:latin typeface="Arial" pitchFamily="34" charset="0"/>
                <a:cs typeface="Arial" pitchFamily="34" charset="0"/>
              </a:rPr>
              <a:t>divides and differentiates</a:t>
            </a:r>
            <a:r>
              <a:rPr lang="en-US">
                <a:latin typeface="Arial" pitchFamily="34" charset="0"/>
                <a:cs typeface="Arial" pitchFamily="34" charset="0"/>
              </a:rPr>
              <a:t> to form new xylem and phloem tissues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3"/>
          <p:cNvSpPr txBox="1">
            <a:spLocks noChangeArrowheads="1"/>
          </p:cNvSpPr>
          <p:nvPr/>
        </p:nvSpPr>
        <p:spPr bwMode="auto">
          <a:xfrm>
            <a:off x="2057400" y="304800"/>
            <a:ext cx="5486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4400" b="1"/>
              <a:t>Vascular Bundle</a:t>
            </a:r>
          </a:p>
        </p:txBody>
      </p:sp>
      <p:grpSp>
        <p:nvGrpSpPr>
          <p:cNvPr id="17410" name="Group 19"/>
          <p:cNvGrpSpPr>
            <a:grpSpLocks/>
          </p:cNvGrpSpPr>
          <p:nvPr/>
        </p:nvGrpSpPr>
        <p:grpSpPr bwMode="auto">
          <a:xfrm>
            <a:off x="152400" y="1752600"/>
            <a:ext cx="8686800" cy="4387850"/>
            <a:chOff x="0" y="1600200"/>
            <a:chExt cx="8763000" cy="4464050"/>
          </a:xfrm>
        </p:grpSpPr>
        <p:pic>
          <p:nvPicPr>
            <p:cNvPr id="17411" name="Picture 2" descr="Fig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812925"/>
              <a:ext cx="4267200"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Oval 3"/>
            <p:cNvSpPr>
              <a:spLocks noChangeArrowheads="1"/>
            </p:cNvSpPr>
            <p:nvPr/>
          </p:nvSpPr>
          <p:spPr bwMode="auto">
            <a:xfrm>
              <a:off x="1066549" y="2309216"/>
              <a:ext cx="275445" cy="274562"/>
            </a:xfrm>
            <a:prstGeom prst="ellipse">
              <a:avLst/>
            </a:prstGeom>
            <a:solidFill>
              <a:srgbClr val="FF6600"/>
            </a:solidFill>
            <a:ln w="9525">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2000" b="1">
                  <a:solidFill>
                    <a:schemeClr val="bg1"/>
                  </a:solidFill>
                  <a:latin typeface="Times New Roman" charset="0"/>
                  <a:ea typeface="ＭＳ Ｐゴシック" charset="0"/>
                  <a:cs typeface="Arial" charset="0"/>
                </a:rPr>
                <a:t>2</a:t>
              </a:r>
            </a:p>
          </p:txBody>
        </p:sp>
        <p:sp>
          <p:nvSpPr>
            <p:cNvPr id="23" name="AutoShape 4"/>
            <p:cNvSpPr>
              <a:spLocks noChangeArrowheads="1"/>
            </p:cNvSpPr>
            <p:nvPr/>
          </p:nvSpPr>
          <p:spPr bwMode="auto">
            <a:xfrm>
              <a:off x="1295554" y="2270454"/>
              <a:ext cx="685410" cy="365006"/>
            </a:xfrm>
            <a:prstGeom prst="roundRect">
              <a:avLst>
                <a:gd name="adj"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spcBef>
                  <a:spcPct val="50000"/>
                </a:spcBef>
                <a:defRPr/>
              </a:pPr>
              <a:r>
                <a:rPr lang="en-US" sz="1600">
                  <a:latin typeface="Times New Roman" charset="0"/>
                  <a:ea typeface="ＭＳ Ｐゴシック" charset="0"/>
                  <a:cs typeface="Arial" charset="0"/>
                </a:rPr>
                <a:t>pith</a:t>
              </a:r>
            </a:p>
          </p:txBody>
        </p:sp>
        <p:sp>
          <p:nvSpPr>
            <p:cNvPr id="24" name="Oval 5"/>
            <p:cNvSpPr>
              <a:spLocks noChangeArrowheads="1"/>
            </p:cNvSpPr>
            <p:nvPr/>
          </p:nvSpPr>
          <p:spPr bwMode="auto">
            <a:xfrm>
              <a:off x="6782037" y="1676109"/>
              <a:ext cx="273843" cy="274562"/>
            </a:xfrm>
            <a:prstGeom prst="ellipse">
              <a:avLst/>
            </a:prstGeom>
            <a:solidFill>
              <a:srgbClr val="FF6600"/>
            </a:solidFill>
            <a:ln w="9525">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2000" b="1">
                  <a:solidFill>
                    <a:schemeClr val="bg1"/>
                  </a:solidFill>
                  <a:latin typeface="Times New Roman" charset="0"/>
                  <a:ea typeface="ＭＳ Ｐゴシック" charset="0"/>
                  <a:cs typeface="Arial" charset="0"/>
                </a:rPr>
                <a:t>1</a:t>
              </a:r>
            </a:p>
          </p:txBody>
        </p:sp>
        <p:sp>
          <p:nvSpPr>
            <p:cNvPr id="25" name="AutoShape 6"/>
            <p:cNvSpPr>
              <a:spLocks noChangeArrowheads="1"/>
            </p:cNvSpPr>
            <p:nvPr/>
          </p:nvSpPr>
          <p:spPr bwMode="auto">
            <a:xfrm>
              <a:off x="7011041" y="1600200"/>
              <a:ext cx="1751959" cy="365006"/>
            </a:xfrm>
            <a:prstGeom prst="roundRect">
              <a:avLst>
                <a:gd name="adj"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spcBef>
                  <a:spcPct val="50000"/>
                </a:spcBef>
                <a:defRPr/>
              </a:pPr>
              <a:r>
                <a:rPr lang="en-US" sz="1600">
                  <a:latin typeface="Times New Roman" charset="0"/>
                  <a:ea typeface="ＭＳ Ｐゴシック" charset="0"/>
                  <a:cs typeface="Arial" charset="0"/>
                </a:rPr>
                <a:t>vascular bundles</a:t>
              </a:r>
            </a:p>
          </p:txBody>
        </p:sp>
        <p:sp>
          <p:nvSpPr>
            <p:cNvPr id="26" name="Oval 7"/>
            <p:cNvSpPr>
              <a:spLocks noChangeArrowheads="1"/>
            </p:cNvSpPr>
            <p:nvPr/>
          </p:nvSpPr>
          <p:spPr bwMode="auto">
            <a:xfrm>
              <a:off x="762279" y="4479868"/>
              <a:ext cx="273844" cy="274562"/>
            </a:xfrm>
            <a:prstGeom prst="ellipse">
              <a:avLst/>
            </a:prstGeom>
            <a:solidFill>
              <a:srgbClr val="FF6600"/>
            </a:solidFill>
            <a:ln w="9525">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2000" b="1">
                  <a:solidFill>
                    <a:schemeClr val="bg1"/>
                  </a:solidFill>
                  <a:latin typeface="Times New Roman" charset="0"/>
                  <a:ea typeface="ＭＳ Ｐゴシック" charset="0"/>
                  <a:cs typeface="Arial" charset="0"/>
                </a:rPr>
                <a:t>3</a:t>
              </a:r>
            </a:p>
          </p:txBody>
        </p:sp>
        <p:sp>
          <p:nvSpPr>
            <p:cNvPr id="27" name="Oval 8"/>
            <p:cNvSpPr>
              <a:spLocks noChangeArrowheads="1"/>
            </p:cNvSpPr>
            <p:nvPr/>
          </p:nvSpPr>
          <p:spPr bwMode="auto">
            <a:xfrm>
              <a:off x="6248762" y="5754157"/>
              <a:ext cx="273844" cy="274562"/>
            </a:xfrm>
            <a:prstGeom prst="ellipse">
              <a:avLst/>
            </a:prstGeom>
            <a:solidFill>
              <a:srgbClr val="FF6600"/>
            </a:solidFill>
            <a:ln w="9525">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2000" b="1">
                  <a:solidFill>
                    <a:schemeClr val="bg1"/>
                  </a:solidFill>
                  <a:latin typeface="Times New Roman" charset="0"/>
                  <a:ea typeface="ＭＳ Ｐゴシック" charset="0"/>
                  <a:cs typeface="Arial" charset="0"/>
                </a:rPr>
                <a:t>4</a:t>
              </a:r>
            </a:p>
          </p:txBody>
        </p:sp>
        <p:sp>
          <p:nvSpPr>
            <p:cNvPr id="28" name="AutoShape 9"/>
            <p:cNvSpPr>
              <a:spLocks noChangeArrowheads="1"/>
            </p:cNvSpPr>
            <p:nvPr/>
          </p:nvSpPr>
          <p:spPr bwMode="auto">
            <a:xfrm>
              <a:off x="6477766" y="5699244"/>
              <a:ext cx="888791" cy="365006"/>
            </a:xfrm>
            <a:prstGeom prst="roundRect">
              <a:avLst>
                <a:gd name="adj"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spcBef>
                  <a:spcPct val="50000"/>
                </a:spcBef>
                <a:defRPr/>
              </a:pPr>
              <a:r>
                <a:rPr lang="en-US" sz="1600">
                  <a:latin typeface="Times New Roman" charset="0"/>
                  <a:ea typeface="ＭＳ Ｐゴシック" charset="0"/>
                  <a:cs typeface="Arial" charset="0"/>
                </a:rPr>
                <a:t>cortex</a:t>
              </a:r>
            </a:p>
          </p:txBody>
        </p:sp>
        <p:sp>
          <p:nvSpPr>
            <p:cNvPr id="29" name="Oval 10"/>
            <p:cNvSpPr>
              <a:spLocks noChangeArrowheads="1"/>
            </p:cNvSpPr>
            <p:nvPr/>
          </p:nvSpPr>
          <p:spPr bwMode="auto">
            <a:xfrm>
              <a:off x="7276877" y="3854836"/>
              <a:ext cx="275445" cy="274562"/>
            </a:xfrm>
            <a:prstGeom prst="ellipse">
              <a:avLst/>
            </a:prstGeom>
            <a:solidFill>
              <a:srgbClr val="FF6600"/>
            </a:solidFill>
            <a:ln w="9525">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2000" b="1">
                  <a:solidFill>
                    <a:schemeClr val="bg1"/>
                  </a:solidFill>
                  <a:latin typeface="Times New Roman" charset="0"/>
                  <a:ea typeface="ＭＳ Ｐゴシック" charset="0"/>
                  <a:cs typeface="Arial" charset="0"/>
                </a:rPr>
                <a:t>5</a:t>
              </a:r>
            </a:p>
          </p:txBody>
        </p:sp>
        <p:sp>
          <p:nvSpPr>
            <p:cNvPr id="30" name="AutoShape 11"/>
            <p:cNvSpPr>
              <a:spLocks noChangeArrowheads="1"/>
            </p:cNvSpPr>
            <p:nvPr/>
          </p:nvSpPr>
          <p:spPr bwMode="auto">
            <a:xfrm>
              <a:off x="7505882" y="3793463"/>
              <a:ext cx="1104984" cy="365006"/>
            </a:xfrm>
            <a:prstGeom prst="roundRect">
              <a:avLst>
                <a:gd name="adj"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spcBef>
                  <a:spcPct val="50000"/>
                </a:spcBef>
                <a:defRPr/>
              </a:pPr>
              <a:r>
                <a:rPr lang="en-US" sz="1600">
                  <a:latin typeface="Times New Roman" charset="0"/>
                  <a:ea typeface="ＭＳ Ｐゴシック" charset="0"/>
                  <a:cs typeface="Arial" charset="0"/>
                </a:rPr>
                <a:t>epidermis</a:t>
              </a:r>
            </a:p>
          </p:txBody>
        </p:sp>
        <p:sp>
          <p:nvSpPr>
            <p:cNvPr id="31" name="Text Box 12"/>
            <p:cNvSpPr txBox="1">
              <a:spLocks noChangeArrowheads="1"/>
            </p:cNvSpPr>
            <p:nvPr/>
          </p:nvSpPr>
          <p:spPr bwMode="auto">
            <a:xfrm>
              <a:off x="1218685" y="4525090"/>
              <a:ext cx="762279" cy="335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600">
                  <a:latin typeface="Times New Roman" charset="0"/>
                  <a:ea typeface="ＭＳ Ｐゴシック" charset="0"/>
                  <a:cs typeface="Arial" charset="0"/>
                </a:rPr>
                <a:t>xylem</a:t>
              </a:r>
            </a:p>
          </p:txBody>
        </p:sp>
        <p:sp>
          <p:nvSpPr>
            <p:cNvPr id="32" name="Text Box 13"/>
            <p:cNvSpPr txBox="1">
              <a:spLocks noChangeArrowheads="1"/>
            </p:cNvSpPr>
            <p:nvPr/>
          </p:nvSpPr>
          <p:spPr bwMode="auto">
            <a:xfrm>
              <a:off x="1143418" y="4904631"/>
              <a:ext cx="1066549" cy="3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600">
                  <a:latin typeface="Times New Roman" charset="0"/>
                  <a:ea typeface="ＭＳ Ｐゴシック" charset="0"/>
                  <a:cs typeface="Arial" charset="0"/>
                </a:rPr>
                <a:t>cambium</a:t>
              </a:r>
            </a:p>
          </p:txBody>
        </p:sp>
        <p:sp>
          <p:nvSpPr>
            <p:cNvPr id="33" name="Text Box 14"/>
            <p:cNvSpPr txBox="1">
              <a:spLocks noChangeArrowheads="1"/>
            </p:cNvSpPr>
            <p:nvPr/>
          </p:nvSpPr>
          <p:spPr bwMode="auto">
            <a:xfrm>
              <a:off x="1218685" y="5285787"/>
              <a:ext cx="839147" cy="3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600">
                  <a:latin typeface="Times New Roman" charset="0"/>
                  <a:ea typeface="ＭＳ Ｐゴシック" charset="0"/>
                  <a:cs typeface="Arial" charset="0"/>
                </a:rPr>
                <a:t>phloem</a:t>
              </a:r>
            </a:p>
          </p:txBody>
        </p:sp>
        <p:sp>
          <p:nvSpPr>
            <p:cNvPr id="34" name="Line 15"/>
            <p:cNvSpPr>
              <a:spLocks noChangeShapeType="1"/>
            </p:cNvSpPr>
            <p:nvPr/>
          </p:nvSpPr>
          <p:spPr bwMode="auto">
            <a:xfrm>
              <a:off x="1066549" y="4709208"/>
              <a:ext cx="2290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35" name="Line 16"/>
            <p:cNvSpPr>
              <a:spLocks noChangeShapeType="1"/>
            </p:cNvSpPr>
            <p:nvPr/>
          </p:nvSpPr>
          <p:spPr bwMode="auto">
            <a:xfrm>
              <a:off x="1066549" y="5469905"/>
              <a:ext cx="2290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36" name="Line 17"/>
            <p:cNvSpPr>
              <a:spLocks noChangeShapeType="1"/>
            </p:cNvSpPr>
            <p:nvPr/>
          </p:nvSpPr>
          <p:spPr bwMode="auto">
            <a:xfrm>
              <a:off x="1066549" y="4709208"/>
              <a:ext cx="0" cy="76069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37" name="Line 18"/>
            <p:cNvSpPr>
              <a:spLocks noChangeShapeType="1"/>
            </p:cNvSpPr>
            <p:nvPr/>
          </p:nvSpPr>
          <p:spPr bwMode="auto">
            <a:xfrm>
              <a:off x="837546" y="5088748"/>
              <a:ext cx="22900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38" name="Text Box 19"/>
            <p:cNvSpPr txBox="1">
              <a:spLocks noChangeArrowheads="1"/>
            </p:cNvSpPr>
            <p:nvPr/>
          </p:nvSpPr>
          <p:spPr bwMode="auto">
            <a:xfrm>
              <a:off x="0" y="4785116"/>
              <a:ext cx="991283" cy="58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600">
                  <a:latin typeface="Times New Roman" charset="0"/>
                  <a:ea typeface="ＭＳ Ｐゴシック" charset="0"/>
                  <a:cs typeface="Arial" charset="0"/>
                </a:rPr>
                <a:t>vascular bundle</a:t>
              </a:r>
            </a:p>
          </p:txBody>
        </p:sp>
        <p:sp>
          <p:nvSpPr>
            <p:cNvPr id="39" name="Line 20"/>
            <p:cNvSpPr>
              <a:spLocks noChangeShapeType="1"/>
            </p:cNvSpPr>
            <p:nvPr/>
          </p:nvSpPr>
          <p:spPr bwMode="auto">
            <a:xfrm flipH="1">
              <a:off x="1980964" y="4709208"/>
              <a:ext cx="175356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40" name="Line 21"/>
            <p:cNvSpPr>
              <a:spLocks noChangeShapeType="1"/>
            </p:cNvSpPr>
            <p:nvPr/>
          </p:nvSpPr>
          <p:spPr bwMode="auto">
            <a:xfrm flipH="1">
              <a:off x="2057832" y="4785116"/>
              <a:ext cx="1599824" cy="30363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41" name="Line 22"/>
            <p:cNvSpPr>
              <a:spLocks noChangeShapeType="1"/>
            </p:cNvSpPr>
            <p:nvPr/>
          </p:nvSpPr>
          <p:spPr bwMode="auto">
            <a:xfrm flipH="1">
              <a:off x="1980964" y="4861024"/>
              <a:ext cx="1599824" cy="6088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42" name="Oval 23"/>
            <p:cNvSpPr>
              <a:spLocks noChangeArrowheads="1"/>
            </p:cNvSpPr>
            <p:nvPr/>
          </p:nvSpPr>
          <p:spPr bwMode="auto">
            <a:xfrm>
              <a:off x="4343066" y="2346362"/>
              <a:ext cx="685410" cy="686405"/>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43" name="Line 24"/>
            <p:cNvSpPr>
              <a:spLocks noChangeShapeType="1"/>
            </p:cNvSpPr>
            <p:nvPr/>
          </p:nvSpPr>
          <p:spPr bwMode="auto">
            <a:xfrm flipH="1" flipV="1">
              <a:off x="1828828" y="2575702"/>
              <a:ext cx="2057832" cy="10659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44" name="Line 25"/>
            <p:cNvSpPr>
              <a:spLocks noChangeShapeType="1"/>
            </p:cNvSpPr>
            <p:nvPr/>
          </p:nvSpPr>
          <p:spPr bwMode="auto">
            <a:xfrm flipV="1">
              <a:off x="5028476" y="1965206"/>
              <a:ext cx="1753561" cy="68640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45" name="Line 26"/>
            <p:cNvSpPr>
              <a:spLocks noChangeShapeType="1"/>
            </p:cNvSpPr>
            <p:nvPr/>
          </p:nvSpPr>
          <p:spPr bwMode="auto">
            <a:xfrm>
              <a:off x="5409615" y="5393997"/>
              <a:ext cx="839147" cy="38115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46" name="Line 27"/>
            <p:cNvSpPr>
              <a:spLocks noChangeShapeType="1"/>
            </p:cNvSpPr>
            <p:nvPr/>
          </p:nvSpPr>
          <p:spPr bwMode="auto">
            <a:xfrm>
              <a:off x="6705169" y="4006652"/>
              <a:ext cx="53327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gr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r>
              <a:rPr lang="en-US" sz="4800">
                <a:latin typeface="Arial" pitchFamily="34" charset="0"/>
                <a:cs typeface="Arial" pitchFamily="34" charset="0"/>
              </a:rPr>
              <a:t>Vascular bundles (Stems)</a:t>
            </a:r>
          </a:p>
        </p:txBody>
      </p:sp>
      <p:sp>
        <p:nvSpPr>
          <p:cNvPr id="26627" name="Rectangle 3"/>
          <p:cNvSpPr>
            <a:spLocks noGrp="1" noChangeArrowheads="1"/>
          </p:cNvSpPr>
          <p:nvPr>
            <p:ph idx="1"/>
          </p:nvPr>
        </p:nvSpPr>
        <p:spPr>
          <a:xfrm>
            <a:off x="304800" y="1600200"/>
            <a:ext cx="8610600" cy="5257800"/>
          </a:xfrm>
        </p:spPr>
        <p:txBody>
          <a:bodyPr rtlCol="0">
            <a:normAutofit fontScale="92500" lnSpcReduction="20000"/>
          </a:bodyPr>
          <a:lstStyle/>
          <a:p>
            <a:pPr fontAlgn="auto">
              <a:lnSpc>
                <a:spcPct val="120000"/>
              </a:lnSpc>
              <a:spcBef>
                <a:spcPts val="0"/>
              </a:spcBef>
              <a:spcAft>
                <a:spcPts val="0"/>
              </a:spcAft>
              <a:buClr>
                <a:schemeClr val="accent1">
                  <a:lumMod val="60000"/>
                  <a:lumOff val="40000"/>
                </a:schemeClr>
              </a:buClr>
              <a:defRPr/>
            </a:pPr>
            <a:r>
              <a:rPr lang="en-US" dirty="0">
                <a:latin typeface="Arial" charset="0"/>
                <a:ea typeface="+mn-ea"/>
                <a:cs typeface="Arial" charset="0"/>
              </a:rPr>
              <a:t>A stem will contain many vascular bundles </a:t>
            </a:r>
            <a:r>
              <a:rPr lang="en-US" dirty="0">
                <a:solidFill>
                  <a:srgbClr val="FF0000"/>
                </a:solidFill>
                <a:latin typeface="Arial" charset="0"/>
                <a:ea typeface="+mn-ea"/>
                <a:cs typeface="Arial" charset="0"/>
              </a:rPr>
              <a:t>arranged in </a:t>
            </a:r>
            <a:r>
              <a:rPr lang="en-US" dirty="0">
                <a:solidFill>
                  <a:srgbClr val="000000"/>
                </a:solidFill>
                <a:latin typeface="Arial" charset="0"/>
                <a:ea typeface="+mn-ea"/>
                <a:cs typeface="Arial" charset="0"/>
              </a:rPr>
              <a:t>a ring</a:t>
            </a:r>
          </a:p>
          <a:p>
            <a:pPr fontAlgn="auto">
              <a:lnSpc>
                <a:spcPct val="120000"/>
              </a:lnSpc>
              <a:spcBef>
                <a:spcPts val="0"/>
              </a:spcBef>
              <a:spcAft>
                <a:spcPts val="0"/>
              </a:spcAft>
              <a:buClr>
                <a:schemeClr val="accent1">
                  <a:lumMod val="60000"/>
                  <a:lumOff val="40000"/>
                </a:schemeClr>
              </a:buClr>
              <a:defRPr/>
            </a:pPr>
            <a:r>
              <a:rPr lang="en-US" dirty="0">
                <a:latin typeface="Arial" charset="0"/>
                <a:ea typeface="+mn-ea"/>
                <a:cs typeface="Arial" charset="0"/>
              </a:rPr>
              <a:t>This surrounds a central region called the </a:t>
            </a:r>
            <a:r>
              <a:rPr lang="en-US" dirty="0">
                <a:solidFill>
                  <a:srgbClr val="FF0000"/>
                </a:solidFill>
                <a:latin typeface="Arial" charset="0"/>
                <a:ea typeface="+mn-ea"/>
                <a:cs typeface="Arial" charset="0"/>
              </a:rPr>
              <a:t>pith</a:t>
            </a:r>
          </a:p>
          <a:p>
            <a:pPr fontAlgn="auto">
              <a:lnSpc>
                <a:spcPct val="120000"/>
              </a:lnSpc>
              <a:spcBef>
                <a:spcPts val="0"/>
              </a:spcBef>
              <a:spcAft>
                <a:spcPts val="0"/>
              </a:spcAft>
              <a:buClr>
                <a:schemeClr val="accent1">
                  <a:lumMod val="60000"/>
                  <a:lumOff val="40000"/>
                </a:schemeClr>
              </a:buClr>
              <a:defRPr/>
            </a:pPr>
            <a:r>
              <a:rPr lang="en-US" dirty="0">
                <a:latin typeface="Arial" charset="0"/>
                <a:ea typeface="+mn-ea"/>
                <a:cs typeface="Arial" charset="0"/>
              </a:rPr>
              <a:t>The region </a:t>
            </a:r>
            <a:r>
              <a:rPr lang="en-US" dirty="0">
                <a:solidFill>
                  <a:srgbClr val="FF0000"/>
                </a:solidFill>
                <a:latin typeface="Arial" charset="0"/>
                <a:ea typeface="+mn-ea"/>
                <a:cs typeface="Arial" charset="0"/>
              </a:rPr>
              <a:t>outside the pith</a:t>
            </a:r>
            <a:r>
              <a:rPr lang="en-US" dirty="0">
                <a:latin typeface="Arial" charset="0"/>
                <a:ea typeface="+mn-ea"/>
                <a:cs typeface="Arial" charset="0"/>
              </a:rPr>
              <a:t> and </a:t>
            </a:r>
            <a:r>
              <a:rPr lang="en-US" dirty="0">
                <a:solidFill>
                  <a:srgbClr val="FF0000"/>
                </a:solidFill>
                <a:latin typeface="Arial" charset="0"/>
                <a:ea typeface="+mn-ea"/>
                <a:cs typeface="Arial" charset="0"/>
              </a:rPr>
              <a:t>between the vascular bundles</a:t>
            </a:r>
            <a:r>
              <a:rPr lang="en-US" dirty="0">
                <a:latin typeface="Arial" charset="0"/>
                <a:ea typeface="+mn-ea"/>
                <a:cs typeface="Arial" charset="0"/>
              </a:rPr>
              <a:t> is called the </a:t>
            </a:r>
            <a:r>
              <a:rPr lang="en-US" b="1" dirty="0">
                <a:latin typeface="Arial" charset="0"/>
                <a:ea typeface="+mn-ea"/>
                <a:cs typeface="Arial" charset="0"/>
              </a:rPr>
              <a:t>cortex</a:t>
            </a:r>
          </a:p>
          <a:p>
            <a:pPr fontAlgn="auto">
              <a:lnSpc>
                <a:spcPct val="120000"/>
              </a:lnSpc>
              <a:spcBef>
                <a:spcPts val="0"/>
              </a:spcBef>
              <a:spcAft>
                <a:spcPts val="0"/>
              </a:spcAft>
              <a:buClr>
                <a:schemeClr val="accent1">
                  <a:lumMod val="60000"/>
                  <a:lumOff val="40000"/>
                </a:schemeClr>
              </a:buClr>
              <a:defRPr/>
            </a:pPr>
            <a:r>
              <a:rPr lang="en-US" dirty="0">
                <a:latin typeface="Arial" charset="0"/>
                <a:ea typeface="+mn-ea"/>
                <a:cs typeface="Arial" charset="0"/>
              </a:rPr>
              <a:t>Both cortex and pith </a:t>
            </a:r>
            <a:r>
              <a:rPr lang="en-US" dirty="0">
                <a:solidFill>
                  <a:srgbClr val="FF0000"/>
                </a:solidFill>
                <a:latin typeface="Arial" charset="0"/>
                <a:ea typeface="+mn-ea"/>
                <a:cs typeface="Arial" charset="0"/>
              </a:rPr>
              <a:t>store up food substances</a:t>
            </a:r>
            <a:r>
              <a:rPr lang="en-US" dirty="0">
                <a:latin typeface="Arial" charset="0"/>
                <a:ea typeface="+mn-ea"/>
                <a:cs typeface="Arial" charset="0"/>
              </a:rPr>
              <a:t> e.g. starch</a:t>
            </a:r>
          </a:p>
          <a:p>
            <a:pPr fontAlgn="auto">
              <a:lnSpc>
                <a:spcPct val="120000"/>
              </a:lnSpc>
              <a:spcBef>
                <a:spcPts val="0"/>
              </a:spcBef>
              <a:spcAft>
                <a:spcPts val="0"/>
              </a:spcAft>
              <a:buClr>
                <a:schemeClr val="accent1">
                  <a:lumMod val="60000"/>
                  <a:lumOff val="40000"/>
                </a:schemeClr>
              </a:buClr>
              <a:defRPr/>
            </a:pPr>
            <a:r>
              <a:rPr lang="en-US" dirty="0">
                <a:latin typeface="Arial" charset="0"/>
                <a:ea typeface="+mn-ea"/>
                <a:cs typeface="Arial" charset="0"/>
              </a:rPr>
              <a:t>The stem is covered by a layer of cells called the </a:t>
            </a:r>
            <a:r>
              <a:rPr lang="en-US" dirty="0">
                <a:solidFill>
                  <a:srgbClr val="FF0000"/>
                </a:solidFill>
                <a:latin typeface="Arial" charset="0"/>
                <a:ea typeface="+mn-ea"/>
                <a:cs typeface="Arial" charset="0"/>
              </a:rPr>
              <a:t>epidermis</a:t>
            </a:r>
          </a:p>
          <a:p>
            <a:pPr fontAlgn="auto">
              <a:lnSpc>
                <a:spcPct val="120000"/>
              </a:lnSpc>
              <a:spcBef>
                <a:spcPts val="0"/>
              </a:spcBef>
              <a:spcAft>
                <a:spcPts val="0"/>
              </a:spcAft>
              <a:buClr>
                <a:schemeClr val="accent1">
                  <a:lumMod val="60000"/>
                  <a:lumOff val="40000"/>
                </a:schemeClr>
              </a:buClr>
              <a:defRPr/>
            </a:pPr>
            <a:r>
              <a:rPr lang="en-US" dirty="0">
                <a:latin typeface="Arial" charset="0"/>
                <a:ea typeface="+mn-ea"/>
                <a:cs typeface="Arial" charset="0"/>
              </a:rPr>
              <a:t>The epidermis is protected by the </a:t>
            </a:r>
            <a:r>
              <a:rPr lang="en-US" dirty="0">
                <a:solidFill>
                  <a:srgbClr val="FF0000"/>
                </a:solidFill>
                <a:latin typeface="Arial" charset="0"/>
                <a:ea typeface="+mn-ea"/>
                <a:cs typeface="Arial" charset="0"/>
              </a:rPr>
              <a:t>cuticle</a:t>
            </a:r>
          </a:p>
          <a:p>
            <a:pPr fontAlgn="auto">
              <a:lnSpc>
                <a:spcPct val="120000"/>
              </a:lnSpc>
              <a:spcBef>
                <a:spcPts val="0"/>
              </a:spcBef>
              <a:spcAft>
                <a:spcPts val="0"/>
              </a:spcAft>
              <a:buClr>
                <a:schemeClr val="accent1">
                  <a:lumMod val="60000"/>
                  <a:lumOff val="40000"/>
                </a:schemeClr>
              </a:buClr>
              <a:defRPr/>
            </a:pPr>
            <a:r>
              <a:rPr lang="en-US" dirty="0">
                <a:latin typeface="Arial" charset="0"/>
                <a:ea typeface="+mn-ea"/>
                <a:cs typeface="Arial" charset="0"/>
              </a:rPr>
              <a:t>This is a waxy, waterproof layer</a:t>
            </a:r>
          </a:p>
          <a:p>
            <a:pPr fontAlgn="auto">
              <a:lnSpc>
                <a:spcPct val="120000"/>
              </a:lnSpc>
              <a:spcBef>
                <a:spcPts val="0"/>
              </a:spcBef>
              <a:spcAft>
                <a:spcPts val="0"/>
              </a:spcAft>
              <a:buClr>
                <a:schemeClr val="accent1">
                  <a:lumMod val="60000"/>
                  <a:lumOff val="40000"/>
                </a:schemeClr>
              </a:buClr>
              <a:defRPr/>
            </a:pPr>
            <a:r>
              <a:rPr lang="en-US" dirty="0">
                <a:solidFill>
                  <a:srgbClr val="FF0000"/>
                </a:solidFill>
                <a:latin typeface="Arial" charset="0"/>
                <a:ea typeface="+mn-ea"/>
                <a:cs typeface="Arial" charset="0"/>
              </a:rPr>
              <a:t>Reduces loss of water</a:t>
            </a:r>
            <a:r>
              <a:rPr lang="en-US" dirty="0">
                <a:latin typeface="Arial" charset="0"/>
                <a:ea typeface="+mn-ea"/>
                <a:cs typeface="Arial" charset="0"/>
              </a:rPr>
              <a:t> by evaporation</a:t>
            </a:r>
          </a:p>
          <a:p>
            <a:pPr fontAlgn="auto">
              <a:lnSpc>
                <a:spcPct val="120000"/>
              </a:lnSpc>
              <a:spcBef>
                <a:spcPts val="0"/>
              </a:spcBef>
              <a:spcAft>
                <a:spcPts val="0"/>
              </a:spcAft>
              <a:buClr>
                <a:schemeClr val="accent1">
                  <a:lumMod val="60000"/>
                  <a:lumOff val="40000"/>
                </a:schemeClr>
              </a:buClr>
              <a:defRPr/>
            </a:pPr>
            <a:endParaRPr lang="en-US" dirty="0">
              <a:latin typeface="Arial" charset="0"/>
              <a:ea typeface="+mn-ea"/>
              <a:cs typeface="Arial" charset="0"/>
            </a:endParaRPr>
          </a:p>
          <a:p>
            <a:pPr fontAlgn="auto">
              <a:lnSpc>
                <a:spcPct val="120000"/>
              </a:lnSpc>
              <a:spcBef>
                <a:spcPts val="0"/>
              </a:spcBef>
              <a:spcAft>
                <a:spcPts val="0"/>
              </a:spcAft>
              <a:buClr>
                <a:schemeClr val="accent1">
                  <a:lumMod val="60000"/>
                  <a:lumOff val="40000"/>
                </a:schemeClr>
              </a:buClr>
              <a:defRPr/>
            </a:pPr>
            <a:endParaRPr lang="en-US" dirty="0">
              <a:solidFill>
                <a:srgbClr val="FF0000"/>
              </a:solidFill>
              <a:latin typeface="Arial" charset="0"/>
              <a:ea typeface="+mn-ea"/>
              <a:cs typeface="Arial" charset="0"/>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7" name="Group 2"/>
          <p:cNvGrpSpPr>
            <a:grpSpLocks/>
          </p:cNvGrpSpPr>
          <p:nvPr/>
        </p:nvGrpSpPr>
        <p:grpSpPr bwMode="auto">
          <a:xfrm>
            <a:off x="762000" y="1828800"/>
            <a:ext cx="7924800" cy="4732338"/>
            <a:chOff x="-302924" y="90488"/>
            <a:chExt cx="10052639" cy="6623050"/>
          </a:xfrm>
        </p:grpSpPr>
        <p:pic>
          <p:nvPicPr>
            <p:cNvPr id="1945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90488"/>
              <a:ext cx="7239000" cy="662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60" name="Group 1"/>
            <p:cNvGrpSpPr>
              <a:grpSpLocks/>
            </p:cNvGrpSpPr>
            <p:nvPr/>
          </p:nvGrpSpPr>
          <p:grpSpPr bwMode="auto">
            <a:xfrm>
              <a:off x="-302924" y="623709"/>
              <a:ext cx="10052639" cy="4884916"/>
              <a:chOff x="-302924" y="623709"/>
              <a:chExt cx="10052639" cy="4884916"/>
            </a:xfrm>
          </p:grpSpPr>
          <p:sp>
            <p:nvSpPr>
              <p:cNvPr id="19461" name="Text Box 5"/>
              <p:cNvSpPr txBox="1">
                <a:spLocks noChangeArrowheads="1"/>
              </p:cNvSpPr>
              <p:nvPr/>
            </p:nvSpPr>
            <p:spPr bwMode="auto">
              <a:xfrm>
                <a:off x="7010400" y="623709"/>
                <a:ext cx="958851"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t>Phloem</a:t>
                </a:r>
              </a:p>
            </p:txBody>
          </p:sp>
          <p:sp>
            <p:nvSpPr>
              <p:cNvPr id="19462" name="Line 6"/>
              <p:cNvSpPr>
                <a:spLocks noChangeShapeType="1"/>
              </p:cNvSpPr>
              <p:nvPr/>
            </p:nvSpPr>
            <p:spPr bwMode="auto">
              <a:xfrm>
                <a:off x="6096000" y="914400"/>
                <a:ext cx="91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463" name="Line 7"/>
              <p:cNvSpPr>
                <a:spLocks noChangeShapeType="1"/>
              </p:cNvSpPr>
              <p:nvPr/>
            </p:nvSpPr>
            <p:spPr bwMode="auto">
              <a:xfrm>
                <a:off x="5943600" y="1143000"/>
                <a:ext cx="1143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464" name="Text Box 8"/>
              <p:cNvSpPr txBox="1">
                <a:spLocks noChangeArrowheads="1"/>
              </p:cNvSpPr>
              <p:nvPr/>
            </p:nvSpPr>
            <p:spPr bwMode="auto">
              <a:xfrm>
                <a:off x="7086600" y="914400"/>
                <a:ext cx="1162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t>Cambium</a:t>
                </a:r>
              </a:p>
            </p:txBody>
          </p:sp>
          <p:sp>
            <p:nvSpPr>
              <p:cNvPr id="19465" name="Line 9"/>
              <p:cNvSpPr>
                <a:spLocks noChangeShapeType="1"/>
              </p:cNvSpPr>
              <p:nvPr/>
            </p:nvSpPr>
            <p:spPr bwMode="auto">
              <a:xfrm>
                <a:off x="5638800" y="1371600"/>
                <a:ext cx="152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466" name="Text Box 10"/>
              <p:cNvSpPr txBox="1">
                <a:spLocks noChangeArrowheads="1"/>
              </p:cNvSpPr>
              <p:nvPr/>
            </p:nvSpPr>
            <p:spPr bwMode="auto">
              <a:xfrm>
                <a:off x="7162800" y="1219200"/>
                <a:ext cx="819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t>Xylem</a:t>
                </a:r>
              </a:p>
            </p:txBody>
          </p:sp>
          <p:sp>
            <p:nvSpPr>
              <p:cNvPr id="19467" name="AutoShape 11"/>
              <p:cNvSpPr>
                <a:spLocks/>
              </p:cNvSpPr>
              <p:nvPr/>
            </p:nvSpPr>
            <p:spPr bwMode="auto">
              <a:xfrm>
                <a:off x="8437395" y="762000"/>
                <a:ext cx="152401" cy="685801"/>
              </a:xfrm>
              <a:prstGeom prst="rightBracket">
                <a:avLst>
                  <a:gd name="adj" fmla="val 375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468" name="Text Box 12"/>
              <p:cNvSpPr txBox="1">
                <a:spLocks noChangeArrowheads="1"/>
              </p:cNvSpPr>
              <p:nvPr/>
            </p:nvSpPr>
            <p:spPr bwMode="auto">
              <a:xfrm>
                <a:off x="8676565" y="646113"/>
                <a:ext cx="1073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t>Vascular</a:t>
                </a:r>
              </a:p>
              <a:p>
                <a:pPr eaLnBrk="1" hangingPunct="1"/>
                <a:r>
                  <a:rPr lang="en-US" sz="1800"/>
                  <a:t>Bundle</a:t>
                </a:r>
              </a:p>
            </p:txBody>
          </p:sp>
          <p:sp>
            <p:nvSpPr>
              <p:cNvPr id="19469" name="Line 13"/>
              <p:cNvSpPr>
                <a:spLocks noChangeShapeType="1"/>
              </p:cNvSpPr>
              <p:nvPr/>
            </p:nvSpPr>
            <p:spPr bwMode="auto">
              <a:xfrm>
                <a:off x="609600" y="3200400"/>
                <a:ext cx="31242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470" name="Text Box 14"/>
              <p:cNvSpPr txBox="1">
                <a:spLocks noChangeArrowheads="1"/>
              </p:cNvSpPr>
              <p:nvPr/>
            </p:nvSpPr>
            <p:spPr bwMode="auto">
              <a:xfrm>
                <a:off x="-206264" y="2971799"/>
                <a:ext cx="831610" cy="516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t>Pith</a:t>
                </a:r>
              </a:p>
            </p:txBody>
          </p:sp>
          <p:sp>
            <p:nvSpPr>
              <p:cNvPr id="19471" name="Text Box 15"/>
              <p:cNvSpPr txBox="1">
                <a:spLocks noChangeArrowheads="1"/>
              </p:cNvSpPr>
              <p:nvPr/>
            </p:nvSpPr>
            <p:spPr bwMode="auto">
              <a:xfrm>
                <a:off x="-302924" y="3770313"/>
                <a:ext cx="920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t>Cortex </a:t>
                </a:r>
              </a:p>
            </p:txBody>
          </p:sp>
          <p:sp>
            <p:nvSpPr>
              <p:cNvPr id="19472" name="Line 16"/>
              <p:cNvSpPr>
                <a:spLocks noChangeShapeType="1"/>
              </p:cNvSpPr>
              <p:nvPr/>
            </p:nvSpPr>
            <p:spPr bwMode="auto">
              <a:xfrm flipV="1">
                <a:off x="762000" y="3886200"/>
                <a:ext cx="8382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473" name="Line 17"/>
              <p:cNvSpPr>
                <a:spLocks noChangeShapeType="1"/>
              </p:cNvSpPr>
              <p:nvPr/>
            </p:nvSpPr>
            <p:spPr bwMode="auto">
              <a:xfrm>
                <a:off x="1143000" y="4876800"/>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474" name="Text Box 18"/>
              <p:cNvSpPr txBox="1">
                <a:spLocks noChangeArrowheads="1"/>
              </p:cNvSpPr>
              <p:nvPr/>
            </p:nvSpPr>
            <p:spPr bwMode="auto">
              <a:xfrm>
                <a:off x="-302924" y="4648199"/>
                <a:ext cx="1200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t>Epidermis</a:t>
                </a:r>
              </a:p>
            </p:txBody>
          </p:sp>
          <p:sp>
            <p:nvSpPr>
              <p:cNvPr id="19475" name="Text Box 19"/>
              <p:cNvSpPr txBox="1">
                <a:spLocks noChangeArrowheads="1"/>
              </p:cNvSpPr>
              <p:nvPr/>
            </p:nvSpPr>
            <p:spPr bwMode="auto">
              <a:xfrm>
                <a:off x="-109604" y="5141913"/>
                <a:ext cx="882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t>Cuticle</a:t>
                </a:r>
              </a:p>
            </p:txBody>
          </p:sp>
          <p:sp>
            <p:nvSpPr>
              <p:cNvPr id="19476" name="Line 20"/>
              <p:cNvSpPr>
                <a:spLocks noChangeShapeType="1"/>
              </p:cNvSpPr>
              <p:nvPr/>
            </p:nvSpPr>
            <p:spPr bwMode="auto">
              <a:xfrm>
                <a:off x="914400" y="5334000"/>
                <a:ext cx="838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grpSp>
      <p:sp>
        <p:nvSpPr>
          <p:cNvPr id="19458" name="Rectangle 2"/>
          <p:cNvSpPr>
            <a:spLocks noGrp="1" noChangeArrowheads="1"/>
          </p:cNvSpPr>
          <p:nvPr>
            <p:ph type="title"/>
          </p:nvPr>
        </p:nvSpPr>
        <p:spPr/>
        <p:txBody>
          <a:bodyPr/>
          <a:lstStyle/>
          <a:p>
            <a:r>
              <a:rPr lang="en-US" sz="4800">
                <a:latin typeface="Arial" pitchFamily="34" charset="0"/>
                <a:cs typeface="Arial" pitchFamily="34" charset="0"/>
              </a:rPr>
              <a:t>Vascular bundles (Stems)</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3"/>
          <p:cNvSpPr>
            <a:spLocks noGrp="1" noChangeArrowheads="1"/>
          </p:cNvSpPr>
          <p:nvPr>
            <p:ph idx="1"/>
          </p:nvPr>
        </p:nvSpPr>
        <p:spPr>
          <a:xfrm>
            <a:off x="533400" y="1600200"/>
            <a:ext cx="8229600" cy="1828800"/>
          </a:xfrm>
        </p:spPr>
        <p:txBody>
          <a:bodyPr/>
          <a:lstStyle/>
          <a:p>
            <a:pPr>
              <a:spcBef>
                <a:spcPct val="0"/>
              </a:spcBef>
            </a:pPr>
            <a:r>
              <a:rPr lang="en-US" sz="2400">
                <a:latin typeface="Arial" pitchFamily="34" charset="0"/>
                <a:cs typeface="Arial" pitchFamily="34" charset="0"/>
              </a:rPr>
              <a:t>The xylem and phloem alternate with each other</a:t>
            </a:r>
          </a:p>
          <a:p>
            <a:pPr>
              <a:spcBef>
                <a:spcPct val="0"/>
              </a:spcBef>
            </a:pPr>
            <a:r>
              <a:rPr lang="en-US" sz="2400">
                <a:latin typeface="Arial" pitchFamily="34" charset="0"/>
                <a:cs typeface="Arial" pitchFamily="34" charset="0"/>
              </a:rPr>
              <a:t>Pericycle surrounds the vascular tissues</a:t>
            </a:r>
          </a:p>
          <a:p>
            <a:pPr>
              <a:spcBef>
                <a:spcPct val="0"/>
              </a:spcBef>
            </a:pPr>
            <a:r>
              <a:rPr lang="en-US" sz="2400">
                <a:latin typeface="Arial" pitchFamily="34" charset="0"/>
                <a:cs typeface="Arial" pitchFamily="34" charset="0"/>
              </a:rPr>
              <a:t>Endodermis surrounds the pericycle</a:t>
            </a:r>
          </a:p>
          <a:p>
            <a:pPr>
              <a:spcBef>
                <a:spcPct val="0"/>
              </a:spcBef>
            </a:pPr>
            <a:r>
              <a:rPr lang="en-US" sz="2400">
                <a:latin typeface="Arial" pitchFamily="34" charset="0"/>
                <a:cs typeface="Arial" pitchFamily="34" charset="0"/>
              </a:rPr>
              <a:t>Cortex acts as storage tissue</a:t>
            </a:r>
          </a:p>
        </p:txBody>
      </p:sp>
      <p:grpSp>
        <p:nvGrpSpPr>
          <p:cNvPr id="20482" name="Group 1"/>
          <p:cNvGrpSpPr>
            <a:grpSpLocks/>
          </p:cNvGrpSpPr>
          <p:nvPr/>
        </p:nvGrpSpPr>
        <p:grpSpPr bwMode="auto">
          <a:xfrm>
            <a:off x="152400" y="3429000"/>
            <a:ext cx="6477000" cy="3100388"/>
            <a:chOff x="441325" y="2590800"/>
            <a:chExt cx="8095534" cy="3875088"/>
          </a:xfrm>
        </p:grpSpPr>
        <p:pic>
          <p:nvPicPr>
            <p:cNvPr id="20485" name="Picture 4" descr="Fig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590800"/>
              <a:ext cx="4648200" cy="387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Line 5"/>
            <p:cNvSpPr>
              <a:spLocks noChangeShapeType="1"/>
            </p:cNvSpPr>
            <p:nvPr/>
          </p:nvSpPr>
          <p:spPr bwMode="auto">
            <a:xfrm>
              <a:off x="1600200" y="4572000"/>
              <a:ext cx="236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487" name="Text Box 6"/>
            <p:cNvSpPr txBox="1">
              <a:spLocks noChangeArrowheads="1"/>
            </p:cNvSpPr>
            <p:nvPr/>
          </p:nvSpPr>
          <p:spPr bwMode="auto">
            <a:xfrm>
              <a:off x="533400" y="4343400"/>
              <a:ext cx="1111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t>Pericycle</a:t>
              </a:r>
            </a:p>
          </p:txBody>
        </p:sp>
        <p:sp>
          <p:nvSpPr>
            <p:cNvPr id="20488" name="Text Box 7"/>
            <p:cNvSpPr txBox="1">
              <a:spLocks noChangeArrowheads="1"/>
            </p:cNvSpPr>
            <p:nvPr/>
          </p:nvSpPr>
          <p:spPr bwMode="auto">
            <a:xfrm>
              <a:off x="441325" y="3541713"/>
              <a:ext cx="1403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t>Endodermis</a:t>
              </a:r>
            </a:p>
          </p:txBody>
        </p:sp>
        <p:sp>
          <p:nvSpPr>
            <p:cNvPr id="20489" name="Line 8"/>
            <p:cNvSpPr>
              <a:spLocks noChangeShapeType="1"/>
            </p:cNvSpPr>
            <p:nvPr/>
          </p:nvSpPr>
          <p:spPr bwMode="auto">
            <a:xfrm>
              <a:off x="1905000" y="3657600"/>
              <a:ext cx="19050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490" name="Line 9"/>
            <p:cNvSpPr>
              <a:spLocks noChangeShapeType="1"/>
            </p:cNvSpPr>
            <p:nvPr/>
          </p:nvSpPr>
          <p:spPr bwMode="auto">
            <a:xfrm>
              <a:off x="5181600" y="4876799"/>
              <a:ext cx="2402768" cy="57121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491" name="Text Box 10"/>
            <p:cNvSpPr txBox="1">
              <a:spLocks noChangeArrowheads="1"/>
            </p:cNvSpPr>
            <p:nvPr/>
          </p:nvSpPr>
          <p:spPr bwMode="auto">
            <a:xfrm>
              <a:off x="7679609" y="5352777"/>
              <a:ext cx="857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t>Cortex</a:t>
              </a:r>
            </a:p>
          </p:txBody>
        </p:sp>
      </p:grpSp>
      <p:sp>
        <p:nvSpPr>
          <p:cNvPr id="20483" name="Rectangle 2"/>
          <p:cNvSpPr>
            <a:spLocks noGrp="1" noChangeArrowheads="1"/>
          </p:cNvSpPr>
          <p:nvPr>
            <p:ph type="title"/>
          </p:nvPr>
        </p:nvSpPr>
        <p:spPr/>
        <p:txBody>
          <a:bodyPr/>
          <a:lstStyle/>
          <a:p>
            <a:r>
              <a:rPr lang="en-US">
                <a:latin typeface="Arial" pitchFamily="34" charset="0"/>
                <a:cs typeface="Arial" pitchFamily="34" charset="0"/>
              </a:rPr>
              <a:t>Vascular tissues (Roots)</a:t>
            </a:r>
          </a:p>
        </p:txBody>
      </p:sp>
      <p:sp>
        <p:nvSpPr>
          <p:cNvPr id="20484" name="Rectangle 14"/>
          <p:cNvSpPr>
            <a:spLocks noChangeArrowheads="1"/>
          </p:cNvSpPr>
          <p:nvPr/>
        </p:nvSpPr>
        <p:spPr bwMode="auto">
          <a:xfrm>
            <a:off x="5562600" y="3048000"/>
            <a:ext cx="3429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buFont typeface="Arial" pitchFamily="34" charset="0"/>
              <a:buChar char="•"/>
            </a:pPr>
            <a:r>
              <a:rPr lang="en-US" sz="2000"/>
              <a:t>Tubular outgrowth of an epidermal cell</a:t>
            </a:r>
          </a:p>
          <a:p>
            <a:pPr marL="285750" indent="-285750">
              <a:buFont typeface="Arial" pitchFamily="34" charset="0"/>
              <a:buChar char="•"/>
            </a:pPr>
            <a:r>
              <a:rPr lang="en-US" sz="2000"/>
              <a:t>Increases surface area to volume ratio</a:t>
            </a:r>
          </a:p>
          <a:p>
            <a:pPr marL="285750" indent="-285750">
              <a:buFont typeface="Arial" pitchFamily="34" charset="0"/>
              <a:buChar char="•"/>
            </a:pPr>
            <a:r>
              <a:rPr lang="en-US" sz="2000"/>
              <a:t>Increases efficiency of water/mineral salt absorption </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3"/>
          <p:cNvSpPr>
            <a:spLocks noGrp="1" noChangeArrowheads="1"/>
          </p:cNvSpPr>
          <p:nvPr>
            <p:ph idx="1"/>
          </p:nvPr>
        </p:nvSpPr>
        <p:spPr>
          <a:xfrm>
            <a:off x="228600" y="1646238"/>
            <a:ext cx="8763000" cy="4525962"/>
          </a:xfrm>
        </p:spPr>
        <p:txBody>
          <a:bodyPr/>
          <a:lstStyle/>
          <a:p>
            <a:r>
              <a:rPr lang="en-US" sz="2400">
                <a:latin typeface="Arial" pitchFamily="34" charset="0"/>
                <a:cs typeface="Arial" pitchFamily="34" charset="0"/>
              </a:rPr>
              <a:t>Piliferous layer: this is a epidermal layer that bears root hairs</a:t>
            </a:r>
          </a:p>
          <a:p>
            <a:r>
              <a:rPr lang="en-US" sz="2400">
                <a:latin typeface="Arial" pitchFamily="34" charset="0"/>
                <a:cs typeface="Arial" pitchFamily="34" charset="0"/>
              </a:rPr>
              <a:t>Cuticle is absent in the piliferous layer</a:t>
            </a:r>
          </a:p>
        </p:txBody>
      </p:sp>
      <p:grpSp>
        <p:nvGrpSpPr>
          <p:cNvPr id="21506" name="Group 9"/>
          <p:cNvGrpSpPr>
            <a:grpSpLocks/>
          </p:cNvGrpSpPr>
          <p:nvPr/>
        </p:nvGrpSpPr>
        <p:grpSpPr bwMode="auto">
          <a:xfrm>
            <a:off x="838200" y="2819400"/>
            <a:ext cx="7239000" cy="3767138"/>
            <a:chOff x="457200" y="1676400"/>
            <a:chExt cx="8051800" cy="4426922"/>
          </a:xfrm>
        </p:grpSpPr>
        <p:pic>
          <p:nvPicPr>
            <p:cNvPr id="21508" name="Picture 2" descr="Fig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905000"/>
              <a:ext cx="4876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3"/>
            <p:cNvSpPr>
              <a:spLocks noChangeArrowheads="1"/>
            </p:cNvSpPr>
            <p:nvPr/>
          </p:nvSpPr>
          <p:spPr bwMode="auto">
            <a:xfrm>
              <a:off x="457200" y="1764081"/>
              <a:ext cx="275456" cy="274233"/>
            </a:xfrm>
            <a:prstGeom prst="ellipse">
              <a:avLst/>
            </a:prstGeom>
            <a:solidFill>
              <a:srgbClr val="FF6600"/>
            </a:solidFill>
            <a:ln w="9525">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2000" b="1">
                  <a:solidFill>
                    <a:schemeClr val="bg1"/>
                  </a:solidFill>
                  <a:latin typeface="Times New Roman" charset="0"/>
                  <a:ea typeface="ＭＳ Ｐゴシック" charset="0"/>
                  <a:cs typeface="Arial" charset="0"/>
                </a:rPr>
                <a:t>1</a:t>
              </a:r>
            </a:p>
          </p:txBody>
        </p:sp>
        <p:sp>
          <p:nvSpPr>
            <p:cNvPr id="13" name="AutoShape 4"/>
            <p:cNvSpPr>
              <a:spLocks noChangeArrowheads="1"/>
            </p:cNvSpPr>
            <p:nvPr/>
          </p:nvSpPr>
          <p:spPr bwMode="auto">
            <a:xfrm>
              <a:off x="684982" y="1676400"/>
              <a:ext cx="3658625" cy="634283"/>
            </a:xfrm>
            <a:prstGeom prst="roundRect">
              <a:avLst>
                <a:gd name="adj"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spcBef>
                  <a:spcPct val="50000"/>
                </a:spcBef>
                <a:defRPr/>
              </a:pPr>
              <a:r>
                <a:rPr lang="en-US" sz="1600">
                  <a:latin typeface="Times New Roman" charset="0"/>
                  <a:ea typeface="ＭＳ Ｐゴシック" charset="0"/>
                  <a:cs typeface="Arial" charset="0"/>
                </a:rPr>
                <a:t>xylem and phloem alternate with each other.</a:t>
              </a:r>
            </a:p>
          </p:txBody>
        </p:sp>
        <p:sp>
          <p:nvSpPr>
            <p:cNvPr id="14" name="Line 5"/>
            <p:cNvSpPr>
              <a:spLocks noChangeShapeType="1"/>
            </p:cNvSpPr>
            <p:nvPr/>
          </p:nvSpPr>
          <p:spPr bwMode="auto">
            <a:xfrm flipH="1" flipV="1">
              <a:off x="2237072" y="2006601"/>
              <a:ext cx="2182462" cy="165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15" name="Line 6"/>
            <p:cNvSpPr>
              <a:spLocks noChangeShapeType="1"/>
            </p:cNvSpPr>
            <p:nvPr/>
          </p:nvSpPr>
          <p:spPr bwMode="auto">
            <a:xfrm flipH="1" flipV="1">
              <a:off x="1898048" y="2364784"/>
              <a:ext cx="2521485" cy="152227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16" name="Oval 7"/>
            <p:cNvSpPr>
              <a:spLocks noChangeArrowheads="1"/>
            </p:cNvSpPr>
            <p:nvPr/>
          </p:nvSpPr>
          <p:spPr bwMode="auto">
            <a:xfrm>
              <a:off x="939249" y="5334720"/>
              <a:ext cx="275456" cy="274233"/>
            </a:xfrm>
            <a:prstGeom prst="ellipse">
              <a:avLst/>
            </a:prstGeom>
            <a:solidFill>
              <a:srgbClr val="FF6600"/>
            </a:solidFill>
            <a:ln w="9525">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2000" b="1">
                  <a:solidFill>
                    <a:schemeClr val="bg1"/>
                  </a:solidFill>
                  <a:latin typeface="Times New Roman" charset="0"/>
                  <a:ea typeface="ＭＳ Ｐゴシック" charset="0"/>
                  <a:cs typeface="Arial" charset="0"/>
                </a:rPr>
                <a:t>2</a:t>
              </a:r>
            </a:p>
          </p:txBody>
        </p:sp>
        <p:sp>
          <p:nvSpPr>
            <p:cNvPr id="17" name="AutoShape 8"/>
            <p:cNvSpPr>
              <a:spLocks noChangeArrowheads="1"/>
            </p:cNvSpPr>
            <p:nvPr/>
          </p:nvSpPr>
          <p:spPr bwMode="auto">
            <a:xfrm>
              <a:off x="1168796" y="5258233"/>
              <a:ext cx="812243" cy="363780"/>
            </a:xfrm>
            <a:prstGeom prst="roundRect">
              <a:avLst>
                <a:gd name="adj"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spcBef>
                  <a:spcPct val="50000"/>
                </a:spcBef>
                <a:defRPr/>
              </a:pPr>
              <a:r>
                <a:rPr lang="en-US" sz="1600" dirty="0">
                  <a:latin typeface="Times New Roman" charset="0"/>
                  <a:ea typeface="ＭＳ Ｐゴシック" charset="0"/>
                  <a:cs typeface="Arial" charset="0"/>
                </a:rPr>
                <a:t>cortex</a:t>
              </a:r>
            </a:p>
          </p:txBody>
        </p:sp>
        <p:sp>
          <p:nvSpPr>
            <p:cNvPr id="18" name="Line 9"/>
            <p:cNvSpPr>
              <a:spLocks noChangeShapeType="1"/>
            </p:cNvSpPr>
            <p:nvPr/>
          </p:nvSpPr>
          <p:spPr bwMode="auto">
            <a:xfrm flipH="1">
              <a:off x="1905111" y="4344119"/>
              <a:ext cx="1981167" cy="106522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19" name="Text Box 10"/>
            <p:cNvSpPr txBox="1">
              <a:spLocks noChangeArrowheads="1"/>
            </p:cNvSpPr>
            <p:nvPr/>
          </p:nvSpPr>
          <p:spPr bwMode="auto">
            <a:xfrm>
              <a:off x="1364793" y="5767525"/>
              <a:ext cx="1296057" cy="335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600" dirty="0">
                  <a:latin typeface="Times New Roman" charset="0"/>
                  <a:ea typeface="ＭＳ Ｐゴシック" charset="0"/>
                  <a:cs typeface="Arial" charset="0"/>
                </a:rPr>
                <a:t>endodermis</a:t>
              </a:r>
            </a:p>
          </p:txBody>
        </p:sp>
        <p:sp>
          <p:nvSpPr>
            <p:cNvPr id="20" name="Line 11"/>
            <p:cNvSpPr>
              <a:spLocks noChangeShapeType="1"/>
            </p:cNvSpPr>
            <p:nvPr/>
          </p:nvSpPr>
          <p:spPr bwMode="auto">
            <a:xfrm flipH="1">
              <a:off x="2590221" y="4344119"/>
              <a:ext cx="1523839" cy="16752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21" name="Oval 12"/>
            <p:cNvSpPr>
              <a:spLocks noChangeArrowheads="1"/>
            </p:cNvSpPr>
            <p:nvPr/>
          </p:nvSpPr>
          <p:spPr bwMode="auto">
            <a:xfrm>
              <a:off x="6630247" y="5791777"/>
              <a:ext cx="273691" cy="274235"/>
            </a:xfrm>
            <a:prstGeom prst="ellipse">
              <a:avLst/>
            </a:prstGeom>
            <a:solidFill>
              <a:srgbClr val="FF6600"/>
            </a:solidFill>
            <a:ln w="9525">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2000" b="1">
                  <a:solidFill>
                    <a:schemeClr val="bg1"/>
                  </a:solidFill>
                  <a:latin typeface="Times New Roman" charset="0"/>
                  <a:ea typeface="ＭＳ Ｐゴシック" charset="0"/>
                  <a:cs typeface="Arial" charset="0"/>
                </a:rPr>
                <a:t>3</a:t>
              </a:r>
            </a:p>
          </p:txBody>
        </p:sp>
        <p:sp>
          <p:nvSpPr>
            <p:cNvPr id="22" name="AutoShape 13"/>
            <p:cNvSpPr>
              <a:spLocks noChangeArrowheads="1"/>
            </p:cNvSpPr>
            <p:nvPr/>
          </p:nvSpPr>
          <p:spPr bwMode="auto">
            <a:xfrm>
              <a:off x="6858028" y="5715290"/>
              <a:ext cx="1650972" cy="365645"/>
            </a:xfrm>
            <a:prstGeom prst="roundRect">
              <a:avLst>
                <a:gd name="adj"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spcBef>
                  <a:spcPct val="50000"/>
                </a:spcBef>
                <a:defRPr/>
              </a:pPr>
              <a:r>
                <a:rPr lang="en-US" sz="1600" dirty="0" err="1">
                  <a:latin typeface="Times New Roman" charset="0"/>
                  <a:ea typeface="ＭＳ Ｐゴシック" charset="0"/>
                  <a:cs typeface="Arial" charset="0"/>
                </a:rPr>
                <a:t>piliferous</a:t>
              </a:r>
              <a:r>
                <a:rPr lang="en-US" sz="1600" dirty="0">
                  <a:latin typeface="Times New Roman" charset="0"/>
                  <a:ea typeface="ＭＳ Ｐゴシック" charset="0"/>
                  <a:cs typeface="Arial" charset="0"/>
                </a:rPr>
                <a:t> layer</a:t>
              </a:r>
            </a:p>
          </p:txBody>
        </p:sp>
        <p:sp>
          <p:nvSpPr>
            <p:cNvPr id="23" name="Line 14"/>
            <p:cNvSpPr>
              <a:spLocks noChangeShapeType="1"/>
            </p:cNvSpPr>
            <p:nvPr/>
          </p:nvSpPr>
          <p:spPr bwMode="auto">
            <a:xfrm>
              <a:off x="5715590" y="4571715"/>
              <a:ext cx="1447911" cy="11435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24" name="Oval 15"/>
            <p:cNvSpPr>
              <a:spLocks noChangeArrowheads="1"/>
            </p:cNvSpPr>
            <p:nvPr/>
          </p:nvSpPr>
          <p:spPr bwMode="auto">
            <a:xfrm>
              <a:off x="6476627" y="1752888"/>
              <a:ext cx="275456" cy="274233"/>
            </a:xfrm>
            <a:prstGeom prst="ellipse">
              <a:avLst/>
            </a:prstGeom>
            <a:solidFill>
              <a:srgbClr val="FF6600"/>
            </a:solidFill>
            <a:ln w="9525">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2000" b="1">
                  <a:solidFill>
                    <a:schemeClr val="bg1"/>
                  </a:solidFill>
                  <a:latin typeface="Times New Roman" charset="0"/>
                  <a:ea typeface="ＭＳ Ｐゴシック" charset="0"/>
                  <a:cs typeface="Arial" charset="0"/>
                </a:rPr>
                <a:t>4</a:t>
              </a:r>
            </a:p>
          </p:txBody>
        </p:sp>
        <p:sp>
          <p:nvSpPr>
            <p:cNvPr id="25" name="AutoShape 16"/>
            <p:cNvSpPr>
              <a:spLocks noChangeArrowheads="1"/>
            </p:cNvSpPr>
            <p:nvPr/>
          </p:nvSpPr>
          <p:spPr bwMode="auto">
            <a:xfrm>
              <a:off x="6706174" y="1676400"/>
              <a:ext cx="1650972" cy="365645"/>
            </a:xfrm>
            <a:prstGeom prst="roundRect">
              <a:avLst>
                <a:gd name="adj"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spcBef>
                  <a:spcPct val="50000"/>
                </a:spcBef>
                <a:defRPr/>
              </a:pPr>
              <a:r>
                <a:rPr lang="en-US" sz="1600">
                  <a:latin typeface="Times New Roman" charset="0"/>
                  <a:ea typeface="ＭＳ Ｐゴシック" charset="0"/>
                  <a:cs typeface="Arial" charset="0"/>
                </a:rPr>
                <a:t>root hair</a:t>
              </a:r>
            </a:p>
          </p:txBody>
        </p:sp>
        <p:sp>
          <p:nvSpPr>
            <p:cNvPr id="26" name="Line 17"/>
            <p:cNvSpPr>
              <a:spLocks noChangeShapeType="1"/>
            </p:cNvSpPr>
            <p:nvPr/>
          </p:nvSpPr>
          <p:spPr bwMode="auto">
            <a:xfrm flipV="1">
              <a:off x="6248846" y="2056970"/>
              <a:ext cx="303708" cy="3059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grpSp>
      <p:sp>
        <p:nvSpPr>
          <p:cNvPr id="21507" name="Rectangle 2"/>
          <p:cNvSpPr>
            <a:spLocks noGrp="1" noChangeArrowheads="1"/>
          </p:cNvSpPr>
          <p:nvPr>
            <p:ph type="title"/>
          </p:nvPr>
        </p:nvSpPr>
        <p:spPr/>
        <p:txBody>
          <a:bodyPr/>
          <a:lstStyle/>
          <a:p>
            <a:r>
              <a:rPr lang="en-US">
                <a:latin typeface="Arial" pitchFamily="34" charset="0"/>
                <a:cs typeface="Arial" pitchFamily="34" charset="0"/>
              </a:rPr>
              <a:t>Vascular tissues (Roots)</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r>
              <a:rPr lang="en-US">
                <a:latin typeface="Arial" pitchFamily="34" charset="0"/>
                <a:cs typeface="Arial" pitchFamily="34" charset="0"/>
              </a:rPr>
              <a:t>Regions of a root</a:t>
            </a:r>
          </a:p>
        </p:txBody>
      </p:sp>
      <p:grpSp>
        <p:nvGrpSpPr>
          <p:cNvPr id="22530" name="Group 1"/>
          <p:cNvGrpSpPr>
            <a:grpSpLocks/>
          </p:cNvGrpSpPr>
          <p:nvPr/>
        </p:nvGrpSpPr>
        <p:grpSpPr bwMode="auto">
          <a:xfrm>
            <a:off x="533400" y="1524000"/>
            <a:ext cx="8153400" cy="5062538"/>
            <a:chOff x="762000" y="1171575"/>
            <a:chExt cx="8919515" cy="5638800"/>
          </a:xfrm>
        </p:grpSpPr>
        <p:pic>
          <p:nvPicPr>
            <p:cNvPr id="2253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171575"/>
              <a:ext cx="5051425"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Line 7"/>
            <p:cNvSpPr>
              <a:spLocks noChangeShapeType="1"/>
            </p:cNvSpPr>
            <p:nvPr/>
          </p:nvSpPr>
          <p:spPr bwMode="auto">
            <a:xfrm>
              <a:off x="2362200" y="5895975"/>
              <a:ext cx="1981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533" name="Text Box 8"/>
            <p:cNvSpPr txBox="1">
              <a:spLocks noChangeArrowheads="1"/>
            </p:cNvSpPr>
            <p:nvPr/>
          </p:nvSpPr>
          <p:spPr bwMode="auto">
            <a:xfrm>
              <a:off x="762000" y="5667375"/>
              <a:ext cx="34353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t>Root cap</a:t>
              </a:r>
            </a:p>
            <a:p>
              <a:pPr eaLnBrk="1" hangingPunct="1">
                <a:buFontTx/>
                <a:buChar char="-"/>
              </a:pPr>
              <a:r>
                <a:rPr lang="en-US" sz="1800"/>
                <a:t>Covers root tip</a:t>
              </a:r>
            </a:p>
            <a:p>
              <a:pPr eaLnBrk="1" hangingPunct="1">
                <a:buFontTx/>
                <a:buChar char="-"/>
              </a:pPr>
              <a:r>
                <a:rPr lang="en-US" sz="1800"/>
                <a:t>Protects young cells from injury</a:t>
              </a:r>
            </a:p>
          </p:txBody>
        </p:sp>
        <p:sp>
          <p:nvSpPr>
            <p:cNvPr id="22534" name="AutoShape 10"/>
            <p:cNvSpPr>
              <a:spLocks/>
            </p:cNvSpPr>
            <p:nvPr/>
          </p:nvSpPr>
          <p:spPr bwMode="auto">
            <a:xfrm>
              <a:off x="5257800" y="5743575"/>
              <a:ext cx="152400" cy="304800"/>
            </a:xfrm>
            <a:prstGeom prst="rightBracke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535" name="Text Box 11"/>
            <p:cNvSpPr txBox="1">
              <a:spLocks noChangeArrowheads="1"/>
            </p:cNvSpPr>
            <p:nvPr/>
          </p:nvSpPr>
          <p:spPr bwMode="auto">
            <a:xfrm>
              <a:off x="5451474" y="5667375"/>
              <a:ext cx="3146361" cy="1028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t>Growing zone</a:t>
              </a:r>
            </a:p>
            <a:p>
              <a:pPr eaLnBrk="1" hangingPunct="1"/>
              <a:r>
                <a:rPr lang="en-US" sz="1800"/>
                <a:t>- Small young cells that actively divide</a:t>
              </a:r>
            </a:p>
          </p:txBody>
        </p:sp>
        <p:sp>
          <p:nvSpPr>
            <p:cNvPr id="22536" name="AutoShape 12"/>
            <p:cNvSpPr>
              <a:spLocks/>
            </p:cNvSpPr>
            <p:nvPr/>
          </p:nvSpPr>
          <p:spPr bwMode="auto">
            <a:xfrm rot="10800000">
              <a:off x="4038600" y="3305175"/>
              <a:ext cx="152400" cy="2514600"/>
            </a:xfrm>
            <a:prstGeom prst="rightBracket">
              <a:avLst>
                <a:gd name="adj" fmla="val 1375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537" name="Text Box 13"/>
            <p:cNvSpPr txBox="1">
              <a:spLocks noChangeArrowheads="1"/>
            </p:cNvSpPr>
            <p:nvPr/>
          </p:nvSpPr>
          <p:spPr bwMode="auto">
            <a:xfrm>
              <a:off x="928721" y="4179888"/>
              <a:ext cx="2805080" cy="1336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t>Zone of elongation</a:t>
              </a:r>
            </a:p>
            <a:p>
              <a:pPr eaLnBrk="1" hangingPunct="1">
                <a:buFontTx/>
                <a:buChar char="-"/>
              </a:pPr>
              <a:r>
                <a:rPr lang="en-US" sz="1800"/>
                <a:t>Cells elongate</a:t>
              </a:r>
            </a:p>
            <a:p>
              <a:pPr eaLnBrk="1" hangingPunct="1">
                <a:buFontTx/>
                <a:buChar char="-"/>
              </a:pPr>
              <a:r>
                <a:rPr lang="en-US" sz="1800"/>
                <a:t>Causes increase in root length</a:t>
              </a:r>
            </a:p>
          </p:txBody>
        </p:sp>
        <p:sp>
          <p:nvSpPr>
            <p:cNvPr id="22538" name="AutoShape 14"/>
            <p:cNvSpPr>
              <a:spLocks/>
            </p:cNvSpPr>
            <p:nvPr/>
          </p:nvSpPr>
          <p:spPr bwMode="auto">
            <a:xfrm rot="10800000" flipH="1">
              <a:off x="5867400" y="1933575"/>
              <a:ext cx="304800" cy="1524000"/>
            </a:xfrm>
            <a:prstGeom prst="rightBracket">
              <a:avLst>
                <a:gd name="adj" fmla="val 41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539" name="Text Box 16"/>
            <p:cNvSpPr txBox="1">
              <a:spLocks noChangeArrowheads="1"/>
            </p:cNvSpPr>
            <p:nvPr/>
          </p:nvSpPr>
          <p:spPr bwMode="auto">
            <a:xfrm>
              <a:off x="6248400" y="1905000"/>
              <a:ext cx="3433115" cy="164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t>Zone of maturation</a:t>
              </a:r>
            </a:p>
            <a:p>
              <a:pPr eaLnBrk="1" hangingPunct="1">
                <a:buFontTx/>
                <a:buChar char="-"/>
              </a:pPr>
              <a:r>
                <a:rPr lang="en-US" sz="1800"/>
                <a:t>Bears numerous root hairs</a:t>
              </a:r>
            </a:p>
            <a:p>
              <a:pPr eaLnBrk="1" hangingPunct="1">
                <a:buFontTx/>
                <a:buChar char="-"/>
              </a:pPr>
              <a:r>
                <a:rPr lang="en-US" sz="1800"/>
                <a:t>Where most of the water and mineral salts are absorbed</a:t>
              </a:r>
            </a:p>
          </p:txBody>
        </p:sp>
      </p:gr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r>
              <a:rPr lang="en-US">
                <a:latin typeface="Arial" pitchFamily="34" charset="0"/>
                <a:cs typeface="Arial" pitchFamily="34" charset="0"/>
              </a:rPr>
              <a:t>Translocation</a:t>
            </a:r>
          </a:p>
        </p:txBody>
      </p:sp>
      <p:sp>
        <p:nvSpPr>
          <p:cNvPr id="39939" name="Rectangle 3"/>
          <p:cNvSpPr>
            <a:spLocks noGrp="1" noChangeArrowheads="1"/>
          </p:cNvSpPr>
          <p:nvPr>
            <p:ph idx="1"/>
          </p:nvPr>
        </p:nvSpPr>
        <p:spPr/>
        <p:txBody>
          <a:bodyPr/>
          <a:lstStyle/>
          <a:p>
            <a:r>
              <a:rPr lang="en-US" b="1">
                <a:latin typeface="Arial" pitchFamily="34" charset="0"/>
                <a:cs typeface="Arial" pitchFamily="34" charset="0"/>
              </a:rPr>
              <a:t>Translocation</a:t>
            </a:r>
          </a:p>
          <a:p>
            <a:pPr lvl="1"/>
            <a:r>
              <a:rPr lang="en-US">
                <a:latin typeface="Arial" pitchFamily="34" charset="0"/>
                <a:cs typeface="Arial" pitchFamily="34" charset="0"/>
              </a:rPr>
              <a:t>The </a:t>
            </a:r>
            <a:r>
              <a:rPr lang="en-US">
                <a:solidFill>
                  <a:srgbClr val="FF0000"/>
                </a:solidFill>
                <a:latin typeface="Arial" pitchFamily="34" charset="0"/>
                <a:cs typeface="Arial" pitchFamily="34" charset="0"/>
              </a:rPr>
              <a:t>movement of food substances</a:t>
            </a:r>
            <a:r>
              <a:rPr lang="en-US">
                <a:latin typeface="Arial" pitchFamily="34" charset="0"/>
                <a:cs typeface="Arial" pitchFamily="34" charset="0"/>
              </a:rPr>
              <a:t> e.g. sugars and amino acids in a plant</a:t>
            </a:r>
          </a:p>
          <a:p>
            <a:r>
              <a:rPr lang="en-US" b="1">
                <a:latin typeface="Arial" pitchFamily="34" charset="0"/>
                <a:cs typeface="Arial" pitchFamily="34" charset="0"/>
              </a:rPr>
              <a:t>Translocation studies</a:t>
            </a:r>
          </a:p>
          <a:p>
            <a:pPr lvl="1"/>
            <a:r>
              <a:rPr lang="en-US">
                <a:latin typeface="Arial" pitchFamily="34" charset="0"/>
                <a:cs typeface="Arial" pitchFamily="34" charset="0"/>
              </a:rPr>
              <a:t>Aphid studies</a:t>
            </a:r>
          </a:p>
          <a:p>
            <a:pPr lvl="1"/>
            <a:r>
              <a:rPr lang="en-US">
                <a:latin typeface="Arial" pitchFamily="34" charset="0"/>
                <a:cs typeface="Arial" pitchFamily="34" charset="0"/>
              </a:rPr>
              <a:t>Ringing experiment</a:t>
            </a:r>
          </a:p>
          <a:p>
            <a:pPr lvl="1"/>
            <a:r>
              <a:rPr lang="en-US">
                <a:latin typeface="Arial" pitchFamily="34" charset="0"/>
                <a:cs typeface="Arial" pitchFamily="34" charset="0"/>
              </a:rPr>
              <a:t>Use of radioactive isotopes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93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9939">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993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93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9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0" y="39688"/>
            <a:ext cx="9144000" cy="1412875"/>
          </a:xfrm>
        </p:spPr>
        <p:txBody>
          <a:bodyPr/>
          <a:lstStyle/>
          <a:p>
            <a:r>
              <a:rPr lang="en-US" sz="4000">
                <a:latin typeface="Arial" pitchFamily="34" charset="0"/>
                <a:cs typeface="Arial" pitchFamily="34" charset="0"/>
              </a:rPr>
              <a:t>Transport system of </a:t>
            </a:r>
            <a:br>
              <a:rPr lang="en-US" sz="4000">
                <a:latin typeface="Arial" pitchFamily="34" charset="0"/>
                <a:cs typeface="Arial" pitchFamily="34" charset="0"/>
              </a:rPr>
            </a:br>
            <a:r>
              <a:rPr lang="en-US" sz="4000">
                <a:latin typeface="Arial" pitchFamily="34" charset="0"/>
                <a:cs typeface="Arial" pitchFamily="34" charset="0"/>
              </a:rPr>
              <a:t>flowering plants</a:t>
            </a:r>
          </a:p>
        </p:txBody>
      </p:sp>
      <p:sp>
        <p:nvSpPr>
          <p:cNvPr id="5122" name="Rectangle 3"/>
          <p:cNvSpPr>
            <a:spLocks noGrp="1" noChangeArrowheads="1"/>
          </p:cNvSpPr>
          <p:nvPr>
            <p:ph idx="1"/>
          </p:nvPr>
        </p:nvSpPr>
        <p:spPr>
          <a:xfrm>
            <a:off x="304800" y="1676400"/>
            <a:ext cx="8534400" cy="4289425"/>
          </a:xfrm>
        </p:spPr>
        <p:txBody>
          <a:bodyPr/>
          <a:lstStyle/>
          <a:p>
            <a:r>
              <a:rPr lang="en-US">
                <a:latin typeface="Arial" pitchFamily="34" charset="0"/>
                <a:cs typeface="Arial" pitchFamily="34" charset="0"/>
              </a:rPr>
              <a:t>The vessels that transport materials in plants is known as the vascular tissue</a:t>
            </a:r>
          </a:p>
          <a:p>
            <a:r>
              <a:rPr lang="en-US">
                <a:latin typeface="Arial" pitchFamily="34" charset="0"/>
                <a:cs typeface="Arial" pitchFamily="34" charset="0"/>
              </a:rPr>
              <a:t>There are two main transport tissues:</a:t>
            </a:r>
          </a:p>
          <a:p>
            <a:pPr lvl="1"/>
            <a:r>
              <a:rPr lang="en-US">
                <a:latin typeface="Arial" pitchFamily="34" charset="0"/>
                <a:cs typeface="Arial" pitchFamily="34" charset="0"/>
              </a:rPr>
              <a:t>Xylem</a:t>
            </a:r>
          </a:p>
          <a:p>
            <a:pPr lvl="1"/>
            <a:r>
              <a:rPr lang="en-US">
                <a:latin typeface="Arial" pitchFamily="34" charset="0"/>
                <a:cs typeface="Arial" pitchFamily="34" charset="0"/>
              </a:rPr>
              <a:t>Phloem </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a:t>Translocation Pathway</a:t>
            </a:r>
          </a:p>
        </p:txBody>
      </p:sp>
      <p:pic>
        <p:nvPicPr>
          <p:cNvPr id="4" name="Picture 3" descr="TranslocationPathway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13" y="1676400"/>
            <a:ext cx="4452937"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4"/>
          <p:cNvSpPr>
            <a:spLocks noChangeArrowheads="1"/>
          </p:cNvSpPr>
          <p:nvPr/>
        </p:nvSpPr>
        <p:spPr bwMode="auto">
          <a:xfrm>
            <a:off x="4953000" y="2362200"/>
            <a:ext cx="4027488"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eaLnBrk="0" hangingPunct="0">
              <a:buFont typeface="Arial" pitchFamily="34" charset="0"/>
              <a:buChar char="•"/>
            </a:pPr>
            <a:r>
              <a:rPr lang="en-US" sz="2400">
                <a:solidFill>
                  <a:srgbClr val="000000"/>
                </a:solidFill>
              </a:rPr>
              <a:t>Sugars form in leaf cells, and are actively transported by companion cells (loaded) into phloem. </a:t>
            </a:r>
          </a:p>
          <a:p>
            <a:pPr marL="342900" indent="-342900" eaLnBrk="0" hangingPunct="0">
              <a:buFont typeface="Arial" pitchFamily="34" charset="0"/>
              <a:buChar char="•"/>
            </a:pPr>
            <a:r>
              <a:rPr lang="en-US" sz="2400">
                <a:solidFill>
                  <a:srgbClr val="000000"/>
                </a:solidFill>
              </a:rPr>
              <a:t>Bulk flow of water pushes sap to sinks.  Sink cells actively remove sugars, and convert them to starches.  Water is recycled through xylem.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r>
              <a:rPr lang="en-US">
                <a:latin typeface="Arial" pitchFamily="34" charset="0"/>
                <a:cs typeface="Arial" pitchFamily="34" charset="0"/>
              </a:rPr>
              <a:t>1. Aphid studies</a:t>
            </a:r>
          </a:p>
        </p:txBody>
      </p:sp>
      <p:sp>
        <p:nvSpPr>
          <p:cNvPr id="40963" name="Rectangle 3"/>
          <p:cNvSpPr>
            <a:spLocks noGrp="1" noChangeArrowheads="1"/>
          </p:cNvSpPr>
          <p:nvPr>
            <p:ph idx="1"/>
          </p:nvPr>
        </p:nvSpPr>
        <p:spPr>
          <a:xfrm>
            <a:off x="457200" y="1600200"/>
            <a:ext cx="8229600" cy="2136775"/>
          </a:xfrm>
        </p:spPr>
        <p:txBody>
          <a:bodyPr rtlCol="0">
            <a:normAutofit fontScale="92500"/>
          </a:bodyPr>
          <a:lstStyle/>
          <a:p>
            <a:pPr fontAlgn="auto">
              <a:lnSpc>
                <a:spcPct val="80000"/>
              </a:lnSpc>
              <a:spcAft>
                <a:spcPts val="0"/>
              </a:spcAft>
              <a:buClr>
                <a:schemeClr val="accent1">
                  <a:lumMod val="60000"/>
                  <a:lumOff val="40000"/>
                </a:schemeClr>
              </a:buClr>
              <a:defRPr/>
            </a:pPr>
            <a:r>
              <a:rPr lang="en-US">
                <a:solidFill>
                  <a:srgbClr val="FF0000"/>
                </a:solidFill>
                <a:latin typeface="Arial" charset="0"/>
                <a:ea typeface="+mn-ea"/>
                <a:cs typeface="Arial" charset="0"/>
              </a:rPr>
              <a:t>Aphids</a:t>
            </a:r>
            <a:r>
              <a:rPr lang="en-US">
                <a:latin typeface="Arial" charset="0"/>
                <a:ea typeface="+mn-ea"/>
                <a:cs typeface="Arial" charset="0"/>
              </a:rPr>
              <a:t> are insects that feed on plant juices</a:t>
            </a:r>
          </a:p>
          <a:p>
            <a:pPr fontAlgn="auto">
              <a:lnSpc>
                <a:spcPct val="80000"/>
              </a:lnSpc>
              <a:spcAft>
                <a:spcPts val="0"/>
              </a:spcAft>
              <a:buClr>
                <a:schemeClr val="accent1">
                  <a:lumMod val="60000"/>
                  <a:lumOff val="40000"/>
                </a:schemeClr>
              </a:buClr>
              <a:defRPr/>
            </a:pPr>
            <a:r>
              <a:rPr lang="en-US">
                <a:latin typeface="Arial" charset="0"/>
                <a:ea typeface="+mn-ea"/>
                <a:cs typeface="Arial" charset="0"/>
              </a:rPr>
              <a:t>They have a long mouth piece called a </a:t>
            </a:r>
            <a:r>
              <a:rPr lang="en-US">
                <a:solidFill>
                  <a:srgbClr val="FF0000"/>
                </a:solidFill>
                <a:latin typeface="Arial" charset="0"/>
                <a:ea typeface="+mn-ea"/>
                <a:cs typeface="Arial" charset="0"/>
              </a:rPr>
              <a:t>proboscis</a:t>
            </a:r>
          </a:p>
          <a:p>
            <a:pPr fontAlgn="auto">
              <a:lnSpc>
                <a:spcPct val="80000"/>
              </a:lnSpc>
              <a:spcAft>
                <a:spcPts val="0"/>
              </a:spcAft>
              <a:buClr>
                <a:schemeClr val="accent1">
                  <a:lumMod val="60000"/>
                  <a:lumOff val="40000"/>
                </a:schemeClr>
              </a:buClr>
              <a:defRPr/>
            </a:pPr>
            <a:r>
              <a:rPr lang="en-US">
                <a:latin typeface="Arial" charset="0"/>
                <a:ea typeface="+mn-ea"/>
                <a:cs typeface="Arial" charset="0"/>
              </a:rPr>
              <a:t>The aphid uses its proboscis to </a:t>
            </a:r>
            <a:r>
              <a:rPr lang="en-US">
                <a:solidFill>
                  <a:srgbClr val="FF0000"/>
                </a:solidFill>
                <a:latin typeface="Arial" charset="0"/>
                <a:ea typeface="+mn-ea"/>
                <a:cs typeface="Arial" charset="0"/>
              </a:rPr>
              <a:t>penetrate a leaf/stem</a:t>
            </a:r>
            <a:r>
              <a:rPr lang="en-US">
                <a:latin typeface="Arial" charset="0"/>
                <a:ea typeface="+mn-ea"/>
                <a:cs typeface="Arial" charset="0"/>
              </a:rPr>
              <a:t> and feed</a:t>
            </a:r>
          </a:p>
        </p:txBody>
      </p:sp>
      <p:pic>
        <p:nvPicPr>
          <p:cNvPr id="2662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3505200"/>
            <a:ext cx="23844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a:latin typeface="Arial" pitchFamily="34" charset="0"/>
                <a:cs typeface="Arial" pitchFamily="34" charset="0"/>
              </a:rPr>
              <a:t>1. Aphid studies</a:t>
            </a:r>
          </a:p>
        </p:txBody>
      </p:sp>
      <p:sp>
        <p:nvSpPr>
          <p:cNvPr id="44035" name="Rectangle 3"/>
          <p:cNvSpPr>
            <a:spLocks noGrp="1" noChangeArrowheads="1"/>
          </p:cNvSpPr>
          <p:nvPr>
            <p:ph idx="1"/>
          </p:nvPr>
        </p:nvSpPr>
        <p:spPr>
          <a:xfrm>
            <a:off x="304800" y="1828800"/>
            <a:ext cx="5410200" cy="4525963"/>
          </a:xfrm>
        </p:spPr>
        <p:txBody>
          <a:bodyPr rtlCol="0">
            <a:normAutofit fontScale="92500" lnSpcReduction="10000"/>
          </a:bodyPr>
          <a:lstStyle/>
          <a:p>
            <a:pPr fontAlgn="auto">
              <a:lnSpc>
                <a:spcPct val="90000"/>
              </a:lnSpc>
              <a:spcAft>
                <a:spcPts val="0"/>
              </a:spcAft>
              <a:buClr>
                <a:schemeClr val="accent1">
                  <a:lumMod val="60000"/>
                  <a:lumOff val="40000"/>
                </a:schemeClr>
              </a:buClr>
              <a:defRPr/>
            </a:pPr>
            <a:r>
              <a:rPr lang="en-US" dirty="0">
                <a:latin typeface="Arial" charset="0"/>
                <a:ea typeface="+mn-ea"/>
                <a:cs typeface="Arial" charset="0"/>
              </a:rPr>
              <a:t>When the aphid is feeding, it is </a:t>
            </a:r>
            <a:r>
              <a:rPr lang="en-US" dirty="0">
                <a:solidFill>
                  <a:srgbClr val="FF0000"/>
                </a:solidFill>
                <a:latin typeface="Arial" charset="0"/>
                <a:ea typeface="+mn-ea"/>
                <a:cs typeface="Arial" charset="0"/>
              </a:rPr>
              <a:t>anesthetized</a:t>
            </a:r>
            <a:r>
              <a:rPr lang="en-US" dirty="0">
                <a:latin typeface="Arial" charset="0"/>
                <a:ea typeface="+mn-ea"/>
                <a:cs typeface="Arial" charset="0"/>
              </a:rPr>
              <a:t> with CO</a:t>
            </a:r>
            <a:r>
              <a:rPr lang="en-US" baseline="-25000" dirty="0">
                <a:latin typeface="Arial" charset="0"/>
                <a:ea typeface="+mn-ea"/>
                <a:cs typeface="Arial" charset="0"/>
              </a:rPr>
              <a:t>2</a:t>
            </a:r>
            <a:endParaRPr lang="en-US" dirty="0">
              <a:latin typeface="Arial" charset="0"/>
              <a:ea typeface="+mn-ea"/>
              <a:cs typeface="Arial" charset="0"/>
            </a:endParaRPr>
          </a:p>
          <a:p>
            <a:pPr fontAlgn="auto">
              <a:lnSpc>
                <a:spcPct val="90000"/>
              </a:lnSpc>
              <a:spcAft>
                <a:spcPts val="0"/>
              </a:spcAft>
              <a:buClr>
                <a:schemeClr val="accent1">
                  <a:lumMod val="60000"/>
                  <a:lumOff val="40000"/>
                </a:schemeClr>
              </a:buClr>
              <a:defRPr/>
            </a:pPr>
            <a:r>
              <a:rPr lang="en-US" dirty="0">
                <a:latin typeface="Arial" charset="0"/>
                <a:ea typeface="+mn-ea"/>
                <a:cs typeface="Arial" charset="0"/>
              </a:rPr>
              <a:t>The body is cut off, </a:t>
            </a:r>
            <a:r>
              <a:rPr lang="en-US" dirty="0">
                <a:solidFill>
                  <a:srgbClr val="FF0000"/>
                </a:solidFill>
                <a:latin typeface="Arial" charset="0"/>
                <a:ea typeface="+mn-ea"/>
                <a:cs typeface="Arial" charset="0"/>
              </a:rPr>
              <a:t>leaving the embedded proboscis</a:t>
            </a:r>
          </a:p>
          <a:p>
            <a:pPr fontAlgn="auto">
              <a:lnSpc>
                <a:spcPct val="90000"/>
              </a:lnSpc>
              <a:spcAft>
                <a:spcPts val="0"/>
              </a:spcAft>
              <a:buClr>
                <a:schemeClr val="accent1">
                  <a:lumMod val="60000"/>
                  <a:lumOff val="40000"/>
                </a:schemeClr>
              </a:buClr>
              <a:defRPr/>
            </a:pPr>
            <a:r>
              <a:rPr lang="en-US" dirty="0">
                <a:solidFill>
                  <a:srgbClr val="FF0000"/>
                </a:solidFill>
                <a:latin typeface="Arial" charset="0"/>
                <a:ea typeface="+mn-ea"/>
                <a:cs typeface="Arial" charset="0"/>
              </a:rPr>
              <a:t>Liquid that exudes</a:t>
            </a:r>
            <a:r>
              <a:rPr lang="en-US" dirty="0">
                <a:latin typeface="Arial" charset="0"/>
                <a:ea typeface="+mn-ea"/>
                <a:cs typeface="Arial" charset="0"/>
              </a:rPr>
              <a:t> from the proboscis contains sucrose and amino acids </a:t>
            </a:r>
          </a:p>
          <a:p>
            <a:pPr fontAlgn="auto">
              <a:lnSpc>
                <a:spcPct val="90000"/>
              </a:lnSpc>
              <a:spcAft>
                <a:spcPts val="0"/>
              </a:spcAft>
              <a:buClr>
                <a:schemeClr val="accent1">
                  <a:lumMod val="60000"/>
                  <a:lumOff val="40000"/>
                </a:schemeClr>
              </a:buClr>
              <a:defRPr/>
            </a:pPr>
            <a:r>
              <a:rPr lang="en-US" dirty="0">
                <a:latin typeface="Arial" charset="0"/>
                <a:ea typeface="+mn-ea"/>
                <a:cs typeface="Arial" charset="0"/>
              </a:rPr>
              <a:t>Sectioning the stem shows the </a:t>
            </a:r>
            <a:r>
              <a:rPr lang="en-US" dirty="0">
                <a:solidFill>
                  <a:srgbClr val="FF0000"/>
                </a:solidFill>
                <a:latin typeface="Arial" charset="0"/>
                <a:ea typeface="+mn-ea"/>
                <a:cs typeface="Arial" charset="0"/>
              </a:rPr>
              <a:t>proboscis is in the phloem sieve tube</a:t>
            </a:r>
          </a:p>
        </p:txBody>
      </p:sp>
      <p:pic>
        <p:nvPicPr>
          <p:cNvPr id="2765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7225" y="2057400"/>
            <a:ext cx="340677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0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03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0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US">
                <a:latin typeface="Arial" pitchFamily="34" charset="0"/>
                <a:cs typeface="Arial" pitchFamily="34" charset="0"/>
              </a:rPr>
              <a:t>2. Ringing Experiment</a:t>
            </a:r>
          </a:p>
        </p:txBody>
      </p:sp>
      <p:sp>
        <p:nvSpPr>
          <p:cNvPr id="44035" name="Rectangle 3"/>
          <p:cNvSpPr>
            <a:spLocks noGrp="1" noChangeArrowheads="1"/>
          </p:cNvSpPr>
          <p:nvPr>
            <p:ph idx="1"/>
          </p:nvPr>
        </p:nvSpPr>
        <p:spPr>
          <a:xfrm>
            <a:off x="0" y="1676400"/>
            <a:ext cx="4038600" cy="5181600"/>
          </a:xfrm>
        </p:spPr>
        <p:txBody>
          <a:bodyPr rtlCol="0">
            <a:normAutofit fontScale="77500" lnSpcReduction="20000"/>
          </a:bodyPr>
          <a:lstStyle/>
          <a:p>
            <a:pPr fontAlgn="auto">
              <a:lnSpc>
                <a:spcPct val="120000"/>
              </a:lnSpc>
              <a:spcBef>
                <a:spcPts val="0"/>
              </a:spcBef>
              <a:spcAft>
                <a:spcPts val="0"/>
              </a:spcAft>
              <a:buClr>
                <a:schemeClr val="accent1">
                  <a:lumMod val="60000"/>
                  <a:lumOff val="40000"/>
                </a:schemeClr>
              </a:buClr>
              <a:defRPr/>
            </a:pPr>
            <a:r>
              <a:rPr lang="en-US" sz="2400" dirty="0">
                <a:latin typeface="Arial" charset="0"/>
                <a:ea typeface="+mn-ea"/>
                <a:cs typeface="Arial" charset="0"/>
              </a:rPr>
              <a:t>Cut off a ring of bark, including the phloem, but leaving the xylem</a:t>
            </a:r>
          </a:p>
          <a:p>
            <a:pPr fontAlgn="auto">
              <a:lnSpc>
                <a:spcPct val="120000"/>
              </a:lnSpc>
              <a:spcBef>
                <a:spcPts val="0"/>
              </a:spcBef>
              <a:spcAft>
                <a:spcPts val="0"/>
              </a:spcAft>
              <a:buClr>
                <a:schemeClr val="accent1">
                  <a:lumMod val="60000"/>
                  <a:lumOff val="40000"/>
                </a:schemeClr>
              </a:buClr>
              <a:defRPr/>
            </a:pPr>
            <a:r>
              <a:rPr lang="en-US" sz="2400" dirty="0">
                <a:latin typeface="Arial" charset="0"/>
                <a:ea typeface="+mn-ea"/>
                <a:cs typeface="Arial" charset="0"/>
              </a:rPr>
              <a:t>Immerse in water and observe</a:t>
            </a:r>
          </a:p>
          <a:p>
            <a:pPr fontAlgn="auto">
              <a:lnSpc>
                <a:spcPct val="120000"/>
              </a:lnSpc>
              <a:spcBef>
                <a:spcPts val="0"/>
              </a:spcBef>
              <a:spcAft>
                <a:spcPts val="0"/>
              </a:spcAft>
              <a:buClr>
                <a:schemeClr val="accent1">
                  <a:lumMod val="60000"/>
                  <a:lumOff val="40000"/>
                </a:schemeClr>
              </a:buClr>
              <a:defRPr/>
            </a:pPr>
            <a:r>
              <a:rPr lang="en-US" sz="2400" dirty="0">
                <a:latin typeface="Arial" charset="0"/>
                <a:ea typeface="+mn-ea"/>
                <a:cs typeface="Arial" charset="0"/>
              </a:rPr>
              <a:t>Swelling observed above the cut</a:t>
            </a:r>
          </a:p>
          <a:p>
            <a:pPr fontAlgn="auto">
              <a:lnSpc>
                <a:spcPct val="120000"/>
              </a:lnSpc>
              <a:spcBef>
                <a:spcPts val="0"/>
              </a:spcBef>
              <a:spcAft>
                <a:spcPts val="0"/>
              </a:spcAft>
              <a:buClr>
                <a:schemeClr val="accent1">
                  <a:lumMod val="60000"/>
                  <a:lumOff val="40000"/>
                </a:schemeClr>
              </a:buClr>
              <a:defRPr/>
            </a:pPr>
            <a:r>
              <a:rPr lang="en-US" sz="2400" dirty="0">
                <a:latin typeface="Arial" charset="0"/>
                <a:ea typeface="+mn-ea"/>
                <a:cs typeface="Arial" charset="0"/>
              </a:rPr>
              <a:t>Due to accumulation of organic solutes that came from higher up the tree and could no longer continue downward because of the disruption of the phloem. </a:t>
            </a:r>
          </a:p>
          <a:p>
            <a:pPr fontAlgn="auto">
              <a:lnSpc>
                <a:spcPct val="120000"/>
              </a:lnSpc>
              <a:spcBef>
                <a:spcPts val="0"/>
              </a:spcBef>
              <a:spcAft>
                <a:spcPts val="0"/>
              </a:spcAft>
              <a:buClr>
                <a:schemeClr val="accent1">
                  <a:lumMod val="60000"/>
                  <a:lumOff val="40000"/>
                </a:schemeClr>
              </a:buClr>
              <a:defRPr/>
            </a:pPr>
            <a:r>
              <a:rPr lang="en-US" sz="2400" dirty="0">
                <a:latin typeface="Arial" charset="0"/>
                <a:ea typeface="+mn-ea"/>
                <a:cs typeface="Arial" charset="0"/>
              </a:rPr>
              <a:t>Later, the bark below the girdle died because it no longer received sugars from the leaves. </a:t>
            </a:r>
          </a:p>
          <a:p>
            <a:pPr fontAlgn="auto">
              <a:lnSpc>
                <a:spcPct val="120000"/>
              </a:lnSpc>
              <a:spcBef>
                <a:spcPts val="0"/>
              </a:spcBef>
              <a:spcAft>
                <a:spcPts val="0"/>
              </a:spcAft>
              <a:buClr>
                <a:schemeClr val="accent1">
                  <a:lumMod val="60000"/>
                  <a:lumOff val="40000"/>
                </a:schemeClr>
              </a:buClr>
              <a:defRPr/>
            </a:pPr>
            <a:r>
              <a:rPr lang="en-US" sz="2400" dirty="0">
                <a:latin typeface="Arial" charset="0"/>
                <a:ea typeface="+mn-ea"/>
                <a:cs typeface="Arial" charset="0"/>
              </a:rPr>
              <a:t>Eventually the roots, and then the entire tree, died.</a:t>
            </a:r>
          </a:p>
          <a:p>
            <a:pPr fontAlgn="auto">
              <a:lnSpc>
                <a:spcPct val="120000"/>
              </a:lnSpc>
              <a:spcBef>
                <a:spcPts val="0"/>
              </a:spcBef>
              <a:spcAft>
                <a:spcPts val="0"/>
              </a:spcAft>
              <a:buClr>
                <a:schemeClr val="accent1">
                  <a:lumMod val="60000"/>
                  <a:lumOff val="40000"/>
                </a:schemeClr>
              </a:buClr>
              <a:defRPr/>
            </a:pPr>
            <a:endParaRPr lang="en-US" sz="2400" dirty="0">
              <a:latin typeface="Arial" charset="0"/>
              <a:ea typeface="+mn-ea"/>
              <a:cs typeface="Arial" charset="0"/>
            </a:endParaRPr>
          </a:p>
          <a:p>
            <a:pPr fontAlgn="auto">
              <a:lnSpc>
                <a:spcPct val="120000"/>
              </a:lnSpc>
              <a:spcBef>
                <a:spcPts val="0"/>
              </a:spcBef>
              <a:spcAft>
                <a:spcPts val="0"/>
              </a:spcAft>
              <a:buClr>
                <a:schemeClr val="accent1">
                  <a:lumMod val="60000"/>
                  <a:lumOff val="40000"/>
                </a:schemeClr>
              </a:buClr>
              <a:defRPr/>
            </a:pPr>
            <a:endParaRPr lang="en-US" sz="2400" dirty="0">
              <a:latin typeface="Arial" charset="0"/>
              <a:ea typeface="+mn-ea"/>
              <a:cs typeface="Arial" charset="0"/>
            </a:endParaRPr>
          </a:p>
        </p:txBody>
      </p:sp>
      <p:pic>
        <p:nvPicPr>
          <p:cNvPr id="2867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0988" y="1905000"/>
            <a:ext cx="5053012"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457200" y="39688"/>
            <a:ext cx="8458200" cy="1412875"/>
          </a:xfrm>
        </p:spPr>
        <p:txBody>
          <a:bodyPr/>
          <a:lstStyle/>
          <a:p>
            <a:r>
              <a:rPr lang="en-US" sz="4400">
                <a:latin typeface="Arial" pitchFamily="34" charset="0"/>
                <a:cs typeface="Arial" pitchFamily="34" charset="0"/>
              </a:rPr>
              <a:t>3. Use of radioactive isotopes</a:t>
            </a:r>
          </a:p>
        </p:txBody>
      </p:sp>
      <p:sp>
        <p:nvSpPr>
          <p:cNvPr id="45059" name="Rectangle 3"/>
          <p:cNvSpPr>
            <a:spLocks noGrp="1" noChangeArrowheads="1"/>
          </p:cNvSpPr>
          <p:nvPr>
            <p:ph idx="1"/>
          </p:nvPr>
        </p:nvSpPr>
        <p:spPr/>
        <p:txBody>
          <a:bodyPr/>
          <a:lstStyle/>
          <a:p>
            <a:r>
              <a:rPr lang="en-US">
                <a:solidFill>
                  <a:srgbClr val="FF0000"/>
                </a:solidFill>
                <a:latin typeface="Arial" pitchFamily="34" charset="0"/>
                <a:cs typeface="Arial" pitchFamily="34" charset="0"/>
              </a:rPr>
              <a:t>Carbon-14</a:t>
            </a:r>
            <a:r>
              <a:rPr lang="en-US">
                <a:latin typeface="Arial" pitchFamily="34" charset="0"/>
                <a:cs typeface="Arial" pitchFamily="34" charset="0"/>
              </a:rPr>
              <a:t> (</a:t>
            </a:r>
            <a:r>
              <a:rPr lang="en-US" baseline="30000">
                <a:latin typeface="Arial" pitchFamily="34" charset="0"/>
                <a:cs typeface="Arial" pitchFamily="34" charset="0"/>
              </a:rPr>
              <a:t>14</a:t>
            </a:r>
            <a:r>
              <a:rPr lang="en-US">
                <a:latin typeface="Arial" pitchFamily="34" charset="0"/>
                <a:cs typeface="Arial" pitchFamily="34" charset="0"/>
              </a:rPr>
              <a:t>C) is a radioactive isotope of carbon</a:t>
            </a:r>
          </a:p>
          <a:p>
            <a:r>
              <a:rPr lang="en-US">
                <a:latin typeface="Arial" pitchFamily="34" charset="0"/>
                <a:cs typeface="Arial" pitchFamily="34" charset="0"/>
              </a:rPr>
              <a:t>If </a:t>
            </a:r>
            <a:r>
              <a:rPr lang="en-US" baseline="30000">
                <a:latin typeface="Arial" pitchFamily="34" charset="0"/>
                <a:cs typeface="Arial" pitchFamily="34" charset="0"/>
              </a:rPr>
              <a:t>14</a:t>
            </a:r>
            <a:r>
              <a:rPr lang="en-US">
                <a:latin typeface="Arial" pitchFamily="34" charset="0"/>
                <a:cs typeface="Arial" pitchFamily="34" charset="0"/>
              </a:rPr>
              <a:t>CO</a:t>
            </a:r>
            <a:r>
              <a:rPr lang="en-US" baseline="-25000">
                <a:latin typeface="Arial" pitchFamily="34" charset="0"/>
                <a:cs typeface="Arial" pitchFamily="34" charset="0"/>
              </a:rPr>
              <a:t>2</a:t>
            </a:r>
            <a:r>
              <a:rPr lang="en-US">
                <a:latin typeface="Arial" pitchFamily="34" charset="0"/>
                <a:cs typeface="Arial" pitchFamily="34" charset="0"/>
              </a:rPr>
              <a:t> is supplied to the plant, it will be fixed in the glucose upon photosynthesis:</a:t>
            </a:r>
          </a:p>
          <a:p>
            <a:pPr lvl="1"/>
            <a:r>
              <a:rPr lang="en-US" baseline="30000">
                <a:solidFill>
                  <a:srgbClr val="FF0000"/>
                </a:solidFill>
                <a:latin typeface="Arial" pitchFamily="34" charset="0"/>
                <a:cs typeface="Arial" pitchFamily="34" charset="0"/>
              </a:rPr>
              <a:t>14</a:t>
            </a:r>
            <a:r>
              <a:rPr lang="en-US">
                <a:solidFill>
                  <a:srgbClr val="FF0000"/>
                </a:solidFill>
                <a:latin typeface="Arial" pitchFamily="34" charset="0"/>
                <a:cs typeface="Arial" pitchFamily="34" charset="0"/>
              </a:rPr>
              <a:t>C</a:t>
            </a:r>
            <a:r>
              <a:rPr lang="en-US" baseline="-25000">
                <a:solidFill>
                  <a:srgbClr val="FF0000"/>
                </a:solidFill>
                <a:latin typeface="Arial" pitchFamily="34" charset="0"/>
                <a:cs typeface="Arial" pitchFamily="34" charset="0"/>
              </a:rPr>
              <a:t>6</a:t>
            </a:r>
            <a:r>
              <a:rPr lang="en-US">
                <a:solidFill>
                  <a:srgbClr val="FF0000"/>
                </a:solidFill>
                <a:latin typeface="Arial" pitchFamily="34" charset="0"/>
                <a:cs typeface="Arial" pitchFamily="34" charset="0"/>
              </a:rPr>
              <a:t>H</a:t>
            </a:r>
            <a:r>
              <a:rPr lang="en-US" baseline="-25000">
                <a:solidFill>
                  <a:srgbClr val="FF0000"/>
                </a:solidFill>
                <a:latin typeface="Arial" pitchFamily="34" charset="0"/>
                <a:cs typeface="Arial" pitchFamily="34" charset="0"/>
              </a:rPr>
              <a:t>12</a:t>
            </a:r>
            <a:r>
              <a:rPr lang="en-US">
                <a:solidFill>
                  <a:srgbClr val="FF0000"/>
                </a:solidFill>
                <a:latin typeface="Arial" pitchFamily="34" charset="0"/>
                <a:cs typeface="Arial" pitchFamily="34" charset="0"/>
              </a:rPr>
              <a:t>O</a:t>
            </a:r>
            <a:r>
              <a:rPr lang="en-US" baseline="-25000">
                <a:solidFill>
                  <a:srgbClr val="FF0000"/>
                </a:solidFill>
                <a:latin typeface="Arial" pitchFamily="34" charset="0"/>
                <a:cs typeface="Arial" pitchFamily="34" charset="0"/>
              </a:rPr>
              <a:t>6</a:t>
            </a:r>
          </a:p>
          <a:p>
            <a:pPr lvl="1"/>
            <a:r>
              <a:rPr lang="en-US">
                <a:latin typeface="Arial" pitchFamily="34" charset="0"/>
                <a:cs typeface="Arial" pitchFamily="34" charset="0"/>
              </a:rPr>
              <a:t>When the stem is cut and placed on a X-ray film, </a:t>
            </a:r>
            <a:r>
              <a:rPr lang="en-US">
                <a:solidFill>
                  <a:srgbClr val="FF0000"/>
                </a:solidFill>
                <a:latin typeface="Arial" pitchFamily="34" charset="0"/>
                <a:cs typeface="Arial" pitchFamily="34" charset="0"/>
              </a:rPr>
              <a:t>only the phloem contains radioactivity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05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r>
              <a:rPr lang="en-US">
                <a:latin typeface="Arial" pitchFamily="34" charset="0"/>
                <a:cs typeface="Arial" pitchFamily="34" charset="0"/>
              </a:rPr>
              <a:t>Absorption of water</a:t>
            </a:r>
          </a:p>
        </p:txBody>
      </p:sp>
      <p:sp>
        <p:nvSpPr>
          <p:cNvPr id="46083" name="Rectangle 3"/>
          <p:cNvSpPr>
            <a:spLocks noGrp="1" noChangeArrowheads="1"/>
          </p:cNvSpPr>
          <p:nvPr>
            <p:ph idx="1"/>
          </p:nvPr>
        </p:nvSpPr>
        <p:spPr>
          <a:xfrm>
            <a:off x="2743200" y="1905000"/>
            <a:ext cx="4800600" cy="4289425"/>
          </a:xfrm>
        </p:spPr>
        <p:txBody>
          <a:bodyPr rtlCol="0">
            <a:noAutofit/>
          </a:bodyPr>
          <a:lstStyle/>
          <a:p>
            <a:pPr fontAlgn="auto">
              <a:lnSpc>
                <a:spcPct val="80000"/>
              </a:lnSpc>
              <a:spcAft>
                <a:spcPts val="0"/>
              </a:spcAft>
              <a:buClrTx/>
              <a:buFont typeface="Candara" pitchFamily="34" charset="0"/>
              <a:buAutoNum type="arabicPeriod"/>
              <a:defRPr/>
            </a:pPr>
            <a:r>
              <a:rPr lang="en-US" b="1" dirty="0">
                <a:latin typeface="Arial" charset="0"/>
                <a:ea typeface="+mn-ea"/>
                <a:cs typeface="Arial" charset="0"/>
              </a:rPr>
              <a:t>Into the roots </a:t>
            </a:r>
          </a:p>
          <a:p>
            <a:pPr lvl="1" fontAlgn="auto">
              <a:lnSpc>
                <a:spcPct val="80000"/>
              </a:lnSpc>
              <a:spcAft>
                <a:spcPts val="0"/>
              </a:spcAft>
              <a:buClrTx/>
              <a:defRPr/>
            </a:pPr>
            <a:r>
              <a:rPr lang="en-US" sz="2400" dirty="0">
                <a:latin typeface="Arial" charset="0"/>
                <a:ea typeface="+mn-ea"/>
                <a:cs typeface="Arial" charset="0"/>
              </a:rPr>
              <a:t>By osmosis</a:t>
            </a:r>
          </a:p>
          <a:p>
            <a:pPr marL="609600" indent="-609600" fontAlgn="auto">
              <a:lnSpc>
                <a:spcPct val="80000"/>
              </a:lnSpc>
              <a:spcAft>
                <a:spcPts val="0"/>
              </a:spcAft>
              <a:buClr>
                <a:schemeClr val="accent1">
                  <a:lumMod val="60000"/>
                  <a:lumOff val="40000"/>
                </a:schemeClr>
              </a:buClr>
              <a:buFontTx/>
              <a:buNone/>
              <a:defRPr/>
            </a:pPr>
            <a:r>
              <a:rPr lang="en-US" b="1" dirty="0">
                <a:latin typeface="Arial" charset="0"/>
                <a:ea typeface="+mn-ea"/>
                <a:cs typeface="Arial" charset="0"/>
              </a:rPr>
              <a:t>2. Up the stem</a:t>
            </a:r>
          </a:p>
          <a:p>
            <a:pPr lvl="1" fontAlgn="auto">
              <a:lnSpc>
                <a:spcPct val="80000"/>
              </a:lnSpc>
              <a:spcAft>
                <a:spcPts val="0"/>
              </a:spcAft>
              <a:defRPr/>
            </a:pPr>
            <a:r>
              <a:rPr lang="en-US" sz="2400" dirty="0">
                <a:latin typeface="Arial" charset="0"/>
                <a:ea typeface="+mn-ea"/>
                <a:cs typeface="Arial" charset="0"/>
              </a:rPr>
              <a:t>Root pressure</a:t>
            </a:r>
          </a:p>
          <a:p>
            <a:pPr lvl="1" fontAlgn="auto">
              <a:lnSpc>
                <a:spcPct val="80000"/>
              </a:lnSpc>
              <a:spcAft>
                <a:spcPts val="0"/>
              </a:spcAft>
              <a:defRPr/>
            </a:pPr>
            <a:r>
              <a:rPr lang="en-US" sz="2800" dirty="0">
                <a:latin typeface="Arial" charset="0"/>
                <a:ea typeface="+mn-ea"/>
                <a:cs typeface="Arial" charset="0"/>
              </a:rPr>
              <a:t>Capillary action</a:t>
            </a:r>
          </a:p>
          <a:p>
            <a:pPr lvl="1" fontAlgn="auto">
              <a:lnSpc>
                <a:spcPct val="80000"/>
              </a:lnSpc>
              <a:spcAft>
                <a:spcPts val="0"/>
              </a:spcAft>
              <a:defRPr/>
            </a:pPr>
            <a:r>
              <a:rPr lang="en-US" sz="2800" dirty="0">
                <a:latin typeface="Arial" charset="0"/>
                <a:ea typeface="+mn-ea"/>
                <a:cs typeface="Arial" charset="0"/>
              </a:rPr>
              <a:t>Transpiration pull</a:t>
            </a:r>
          </a:p>
          <a:p>
            <a:pPr marL="609600" indent="-609600" fontAlgn="auto">
              <a:lnSpc>
                <a:spcPct val="80000"/>
              </a:lnSpc>
              <a:spcAft>
                <a:spcPts val="0"/>
              </a:spcAft>
              <a:buClr>
                <a:schemeClr val="accent1">
                  <a:lumMod val="60000"/>
                  <a:lumOff val="40000"/>
                </a:schemeClr>
              </a:buClr>
              <a:buFontTx/>
              <a:buNone/>
              <a:defRPr/>
            </a:pPr>
            <a:r>
              <a:rPr lang="en-US" b="1" dirty="0">
                <a:latin typeface="Arial" charset="0"/>
                <a:ea typeface="+mn-ea"/>
                <a:cs typeface="Arial" charset="0"/>
              </a:rPr>
              <a:t>3. Out of the leaves</a:t>
            </a:r>
          </a:p>
          <a:p>
            <a:pPr lvl="1" fontAlgn="auto">
              <a:lnSpc>
                <a:spcPct val="80000"/>
              </a:lnSpc>
              <a:spcAft>
                <a:spcPts val="0"/>
              </a:spcAft>
              <a:defRPr/>
            </a:pPr>
            <a:r>
              <a:rPr lang="en-US" sz="2400" dirty="0">
                <a:latin typeface="Arial" charset="0"/>
                <a:ea typeface="+mn-ea"/>
                <a:cs typeface="Arial" charset="0"/>
              </a:rPr>
              <a:t>Transpiration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08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608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608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08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608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08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608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457200" y="39688"/>
            <a:ext cx="8229600" cy="1412875"/>
          </a:xfrm>
        </p:spPr>
        <p:txBody>
          <a:bodyPr/>
          <a:lstStyle/>
          <a:p>
            <a:r>
              <a:rPr lang="en-US"/>
              <a:t>Entry of water into a plant</a:t>
            </a:r>
          </a:p>
        </p:txBody>
      </p:sp>
      <p:grpSp>
        <p:nvGrpSpPr>
          <p:cNvPr id="31746" name="Group 3"/>
          <p:cNvGrpSpPr>
            <a:grpSpLocks/>
          </p:cNvGrpSpPr>
          <p:nvPr/>
        </p:nvGrpSpPr>
        <p:grpSpPr bwMode="auto">
          <a:xfrm>
            <a:off x="152400" y="1676400"/>
            <a:ext cx="8839200" cy="4387850"/>
            <a:chOff x="152400" y="1676400"/>
            <a:chExt cx="8839200" cy="4387850"/>
          </a:xfrm>
        </p:grpSpPr>
        <p:pic>
          <p:nvPicPr>
            <p:cNvPr id="31747" name="Picture 6" descr="Fig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676400"/>
              <a:ext cx="32686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7"/>
            <p:cNvSpPr>
              <a:spLocks noChangeShapeType="1"/>
            </p:cNvSpPr>
            <p:nvPr/>
          </p:nvSpPr>
          <p:spPr bwMode="auto">
            <a:xfrm flipH="1">
              <a:off x="1143000" y="1905000"/>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7" name="Text Box 8"/>
            <p:cNvSpPr txBox="1">
              <a:spLocks noChangeArrowheads="1"/>
            </p:cNvSpPr>
            <p:nvPr/>
          </p:nvSpPr>
          <p:spPr bwMode="auto">
            <a:xfrm>
              <a:off x="152400" y="1720850"/>
              <a:ext cx="1143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600">
                  <a:latin typeface="Times New Roman" charset="0"/>
                  <a:ea typeface="ＭＳ Ｐゴシック" charset="0"/>
                  <a:cs typeface="Arial" charset="0"/>
                </a:rPr>
                <a:t>cytoplasm</a:t>
              </a:r>
            </a:p>
          </p:txBody>
        </p:sp>
        <p:sp>
          <p:nvSpPr>
            <p:cNvPr id="8" name="Line 9"/>
            <p:cNvSpPr>
              <a:spLocks noChangeShapeType="1"/>
            </p:cNvSpPr>
            <p:nvPr/>
          </p:nvSpPr>
          <p:spPr bwMode="auto">
            <a:xfrm flipH="1">
              <a:off x="1143000" y="24384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9" name="Text Box 10"/>
            <p:cNvSpPr txBox="1">
              <a:spLocks noChangeArrowheads="1"/>
            </p:cNvSpPr>
            <p:nvPr/>
          </p:nvSpPr>
          <p:spPr bwMode="auto">
            <a:xfrm>
              <a:off x="304800" y="2254250"/>
              <a:ext cx="838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600">
                  <a:latin typeface="Times New Roman" charset="0"/>
                  <a:ea typeface="ＭＳ Ｐゴシック" charset="0"/>
                  <a:cs typeface="Arial" charset="0"/>
                </a:rPr>
                <a:t>vacuole</a:t>
              </a:r>
            </a:p>
          </p:txBody>
        </p:sp>
        <p:sp>
          <p:nvSpPr>
            <p:cNvPr id="10" name="Line 11"/>
            <p:cNvSpPr>
              <a:spLocks noChangeShapeType="1"/>
            </p:cNvSpPr>
            <p:nvPr/>
          </p:nvSpPr>
          <p:spPr bwMode="auto">
            <a:xfrm flipH="1">
              <a:off x="1143000" y="4267200"/>
              <a:ext cx="2651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11" name="Text Box 12"/>
            <p:cNvSpPr txBox="1">
              <a:spLocks noChangeArrowheads="1"/>
            </p:cNvSpPr>
            <p:nvPr/>
          </p:nvSpPr>
          <p:spPr bwMode="auto">
            <a:xfrm>
              <a:off x="381000" y="4083050"/>
              <a:ext cx="838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600">
                  <a:latin typeface="Times New Roman" charset="0"/>
                  <a:ea typeface="ＭＳ Ｐゴシック" charset="0"/>
                  <a:cs typeface="Arial" charset="0"/>
                </a:rPr>
                <a:t>nucleus</a:t>
              </a:r>
            </a:p>
          </p:txBody>
        </p:sp>
        <p:sp>
          <p:nvSpPr>
            <p:cNvPr id="12" name="Line 13"/>
            <p:cNvSpPr>
              <a:spLocks noChangeShapeType="1"/>
            </p:cNvSpPr>
            <p:nvPr/>
          </p:nvSpPr>
          <p:spPr bwMode="auto">
            <a:xfrm flipH="1">
              <a:off x="1143000" y="5029200"/>
              <a:ext cx="1730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13" name="Text Box 14"/>
            <p:cNvSpPr txBox="1">
              <a:spLocks noChangeArrowheads="1"/>
            </p:cNvSpPr>
            <p:nvPr/>
          </p:nvSpPr>
          <p:spPr bwMode="auto">
            <a:xfrm>
              <a:off x="304800" y="4845050"/>
              <a:ext cx="990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600">
                  <a:latin typeface="Times New Roman" charset="0"/>
                  <a:ea typeface="ＭＳ Ｐゴシック" charset="0"/>
                  <a:cs typeface="Arial" charset="0"/>
                </a:rPr>
                <a:t>cell wall</a:t>
              </a:r>
            </a:p>
          </p:txBody>
        </p:sp>
        <p:sp>
          <p:nvSpPr>
            <p:cNvPr id="14" name="Line 15"/>
            <p:cNvSpPr>
              <a:spLocks noChangeShapeType="1"/>
            </p:cNvSpPr>
            <p:nvPr/>
          </p:nvSpPr>
          <p:spPr bwMode="auto">
            <a:xfrm>
              <a:off x="4191000" y="3352800"/>
              <a:ext cx="6858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15" name="Text Box 16"/>
            <p:cNvSpPr txBox="1">
              <a:spLocks noChangeArrowheads="1"/>
            </p:cNvSpPr>
            <p:nvPr/>
          </p:nvSpPr>
          <p:spPr bwMode="auto">
            <a:xfrm>
              <a:off x="4572000" y="3746500"/>
              <a:ext cx="13716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600">
                  <a:latin typeface="Times New Roman" charset="0"/>
                  <a:ea typeface="ＭＳ Ｐゴシック" charset="0"/>
                  <a:cs typeface="Arial" charset="0"/>
                </a:rPr>
                <a:t>cell surface membrane of root hair cell</a:t>
              </a:r>
            </a:p>
          </p:txBody>
        </p:sp>
        <p:sp>
          <p:nvSpPr>
            <p:cNvPr id="16" name="Line 17"/>
            <p:cNvSpPr>
              <a:spLocks noChangeShapeType="1"/>
            </p:cNvSpPr>
            <p:nvPr/>
          </p:nvSpPr>
          <p:spPr bwMode="auto">
            <a:xfrm>
              <a:off x="4343400" y="26670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17" name="Text Box 18"/>
            <p:cNvSpPr txBox="1">
              <a:spLocks noChangeArrowheads="1"/>
            </p:cNvSpPr>
            <p:nvPr/>
          </p:nvSpPr>
          <p:spPr bwMode="auto">
            <a:xfrm>
              <a:off x="4800600" y="2359025"/>
              <a:ext cx="129540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600" dirty="0">
                  <a:latin typeface="Times New Roman" charset="0"/>
                  <a:ea typeface="ＭＳ Ｐゴシック" charset="0"/>
                  <a:cs typeface="Arial" charset="0"/>
                </a:rPr>
                <a:t>film of liquid (dilute solution of mineral salts)</a:t>
              </a:r>
            </a:p>
          </p:txBody>
        </p:sp>
        <p:sp>
          <p:nvSpPr>
            <p:cNvPr id="18" name="Line 19"/>
            <p:cNvSpPr>
              <a:spLocks noChangeShapeType="1"/>
            </p:cNvSpPr>
            <p:nvPr/>
          </p:nvSpPr>
          <p:spPr bwMode="auto">
            <a:xfrm>
              <a:off x="3657600" y="1981200"/>
              <a:ext cx="762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19" name="Line 20"/>
            <p:cNvSpPr>
              <a:spLocks noChangeShapeType="1"/>
            </p:cNvSpPr>
            <p:nvPr/>
          </p:nvSpPr>
          <p:spPr bwMode="auto">
            <a:xfrm flipV="1">
              <a:off x="4038600" y="1981200"/>
              <a:ext cx="3810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20" name="Text Box 21"/>
            <p:cNvSpPr txBox="1">
              <a:spLocks noChangeArrowheads="1"/>
            </p:cNvSpPr>
            <p:nvPr/>
          </p:nvSpPr>
          <p:spPr bwMode="auto">
            <a:xfrm>
              <a:off x="4343400" y="1720850"/>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600">
                  <a:latin typeface="Times New Roman" charset="0"/>
                  <a:ea typeface="ＭＳ Ｐゴシック" charset="0"/>
                  <a:cs typeface="Arial" charset="0"/>
                </a:rPr>
                <a:t>soil particles</a:t>
              </a:r>
            </a:p>
          </p:txBody>
        </p:sp>
        <p:sp>
          <p:nvSpPr>
            <p:cNvPr id="21" name="AutoShape 22"/>
            <p:cNvSpPr>
              <a:spLocks noChangeArrowheads="1"/>
            </p:cNvSpPr>
            <p:nvPr/>
          </p:nvSpPr>
          <p:spPr bwMode="auto">
            <a:xfrm>
              <a:off x="2971800" y="4876800"/>
              <a:ext cx="4038600" cy="1187450"/>
            </a:xfrm>
            <a:prstGeom prst="roundRect">
              <a:avLst>
                <a:gd name="adj" fmla="val 16667"/>
              </a:avLst>
            </a:prstGeom>
            <a:solidFill>
              <a:srgbClr val="FFFFCC"/>
            </a:solidFill>
            <a:ln w="9525">
              <a:solidFill>
                <a:srgbClr val="FF66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spcBef>
                  <a:spcPct val="50000"/>
                </a:spcBef>
                <a:defRPr/>
              </a:pPr>
              <a:r>
                <a:rPr lang="en-US" sz="1600">
                  <a:latin typeface="Times New Roman" charset="0"/>
                  <a:ea typeface="ＭＳ Ｐゴシック" charset="0"/>
                  <a:cs typeface="Arial" charset="0"/>
                </a:rPr>
                <a:t>Each root hair is a fine tubular outgrowth of an epidermal cell. It grows between the soil particles, coming into close contact with the water surrounding them.</a:t>
              </a:r>
            </a:p>
          </p:txBody>
        </p:sp>
        <p:sp>
          <p:nvSpPr>
            <p:cNvPr id="22" name="Oval 23"/>
            <p:cNvSpPr>
              <a:spLocks noChangeArrowheads="1"/>
            </p:cNvSpPr>
            <p:nvPr/>
          </p:nvSpPr>
          <p:spPr bwMode="auto">
            <a:xfrm>
              <a:off x="2773363" y="4953000"/>
              <a:ext cx="274637" cy="274638"/>
            </a:xfrm>
            <a:prstGeom prst="ellipse">
              <a:avLst/>
            </a:prstGeom>
            <a:solidFill>
              <a:srgbClr val="FF6600"/>
            </a:solidFill>
            <a:ln w="9525">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2000" b="1">
                  <a:solidFill>
                    <a:schemeClr val="bg1"/>
                  </a:solidFill>
                  <a:latin typeface="Times New Roman" charset="0"/>
                  <a:ea typeface="ＭＳ Ｐゴシック" charset="0"/>
                  <a:cs typeface="Arial" charset="0"/>
                </a:rPr>
                <a:t>1</a:t>
              </a:r>
            </a:p>
          </p:txBody>
        </p:sp>
        <p:sp>
          <p:nvSpPr>
            <p:cNvPr id="23" name="Oval 24"/>
            <p:cNvSpPr>
              <a:spLocks noChangeArrowheads="1"/>
            </p:cNvSpPr>
            <p:nvPr/>
          </p:nvSpPr>
          <p:spPr bwMode="auto">
            <a:xfrm>
              <a:off x="2011363" y="2773363"/>
              <a:ext cx="274637" cy="274637"/>
            </a:xfrm>
            <a:prstGeom prst="ellipse">
              <a:avLst/>
            </a:prstGeom>
            <a:solidFill>
              <a:srgbClr val="FF6600"/>
            </a:solidFill>
            <a:ln w="9525">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2000" b="1">
                  <a:solidFill>
                    <a:schemeClr val="bg1"/>
                  </a:solidFill>
                  <a:latin typeface="Times New Roman" charset="0"/>
                  <a:ea typeface="ＭＳ Ｐゴシック" charset="0"/>
                  <a:cs typeface="Arial" charset="0"/>
                </a:rPr>
                <a:t>1</a:t>
              </a:r>
            </a:p>
          </p:txBody>
        </p:sp>
        <p:sp>
          <p:nvSpPr>
            <p:cNvPr id="24" name="AutoShape 25"/>
            <p:cNvSpPr>
              <a:spLocks noChangeArrowheads="1"/>
            </p:cNvSpPr>
            <p:nvPr/>
          </p:nvSpPr>
          <p:spPr bwMode="auto">
            <a:xfrm>
              <a:off x="6550025" y="2317750"/>
              <a:ext cx="2441575" cy="1187450"/>
            </a:xfrm>
            <a:prstGeom prst="roundRect">
              <a:avLst>
                <a:gd name="adj" fmla="val 16667"/>
              </a:avLst>
            </a:prstGeom>
            <a:solidFill>
              <a:srgbClr val="FFFFCC"/>
            </a:solidFill>
            <a:ln w="9525">
              <a:solidFill>
                <a:srgbClr val="FF66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spcBef>
                  <a:spcPct val="50000"/>
                </a:spcBef>
                <a:defRPr/>
              </a:pPr>
              <a:r>
                <a:rPr lang="en-US" sz="1600" dirty="0">
                  <a:latin typeface="Times New Roman" charset="0"/>
                  <a:ea typeface="ＭＳ Ｐゴシック" charset="0"/>
                  <a:cs typeface="Arial" charset="0"/>
                </a:rPr>
                <a:t>The thin film of liquid surrounding each soil particle is a dilute solution of mineral salts.</a:t>
              </a:r>
            </a:p>
          </p:txBody>
        </p:sp>
        <p:sp>
          <p:nvSpPr>
            <p:cNvPr id="25" name="Oval 26"/>
            <p:cNvSpPr>
              <a:spLocks noChangeArrowheads="1"/>
            </p:cNvSpPr>
            <p:nvPr/>
          </p:nvSpPr>
          <p:spPr bwMode="auto">
            <a:xfrm>
              <a:off x="6400800" y="2392363"/>
              <a:ext cx="274638" cy="274637"/>
            </a:xfrm>
            <a:prstGeom prst="ellipse">
              <a:avLst/>
            </a:prstGeom>
            <a:solidFill>
              <a:srgbClr val="FF6600"/>
            </a:solidFill>
            <a:ln w="9525">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2000" b="1">
                  <a:solidFill>
                    <a:schemeClr val="bg1"/>
                  </a:solidFill>
                  <a:latin typeface="Times New Roman" charset="0"/>
                  <a:ea typeface="ＭＳ Ｐゴシック" charset="0"/>
                  <a:cs typeface="Arial" charset="0"/>
                </a:rPr>
                <a:t>2</a:t>
              </a:r>
            </a:p>
          </p:txBody>
        </p:sp>
        <p:sp>
          <p:nvSpPr>
            <p:cNvPr id="26" name="Oval 27"/>
            <p:cNvSpPr>
              <a:spLocks noChangeArrowheads="1"/>
            </p:cNvSpPr>
            <p:nvPr/>
          </p:nvSpPr>
          <p:spPr bwMode="auto">
            <a:xfrm>
              <a:off x="4419600" y="2514600"/>
              <a:ext cx="274638" cy="274638"/>
            </a:xfrm>
            <a:prstGeom prst="ellipse">
              <a:avLst/>
            </a:prstGeom>
            <a:solidFill>
              <a:srgbClr val="FF6600"/>
            </a:solidFill>
            <a:ln w="9525">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2000" b="1">
                  <a:solidFill>
                    <a:schemeClr val="bg1"/>
                  </a:solidFill>
                  <a:latin typeface="Times New Roman" charset="0"/>
                  <a:ea typeface="ＭＳ Ｐゴシック" charset="0"/>
                  <a:cs typeface="Arial" charset="0"/>
                </a:rPr>
                <a:t>2</a:t>
              </a: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381000" y="39688"/>
            <a:ext cx="8458200" cy="1412875"/>
          </a:xfrm>
        </p:spPr>
        <p:txBody>
          <a:bodyPr/>
          <a:lstStyle/>
          <a:p>
            <a:r>
              <a:rPr lang="en-US"/>
              <a:t>Entry of water into a plant</a:t>
            </a:r>
          </a:p>
        </p:txBody>
      </p:sp>
      <p:grpSp>
        <p:nvGrpSpPr>
          <p:cNvPr id="32770" name="Group 3"/>
          <p:cNvGrpSpPr>
            <a:grpSpLocks/>
          </p:cNvGrpSpPr>
          <p:nvPr/>
        </p:nvGrpSpPr>
        <p:grpSpPr bwMode="auto">
          <a:xfrm>
            <a:off x="76200" y="1524000"/>
            <a:ext cx="8975725" cy="5105400"/>
            <a:chOff x="76200" y="998538"/>
            <a:chExt cx="8975725" cy="5097462"/>
          </a:xfrm>
        </p:grpSpPr>
        <p:sp>
          <p:nvSpPr>
            <p:cNvPr id="5" name="AutoShape 8"/>
            <p:cNvSpPr>
              <a:spLocks noChangeArrowheads="1"/>
            </p:cNvSpPr>
            <p:nvPr/>
          </p:nvSpPr>
          <p:spPr bwMode="auto">
            <a:xfrm>
              <a:off x="228600" y="998538"/>
              <a:ext cx="2435225" cy="3756525"/>
            </a:xfrm>
            <a:prstGeom prst="roundRect">
              <a:avLst>
                <a:gd name="adj" fmla="val 16667"/>
              </a:avLst>
            </a:prstGeom>
            <a:solidFill>
              <a:srgbClr val="FFFFCC"/>
            </a:solidFill>
            <a:ln w="9525">
              <a:solidFill>
                <a:srgbClr val="FF66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spcBef>
                  <a:spcPct val="50000"/>
                </a:spcBef>
              </a:pPr>
              <a:r>
                <a:rPr lang="en-US" sz="1600">
                  <a:latin typeface="Times New Roman" pitchFamily="18" charset="0"/>
                </a:rPr>
                <a:t>The sap in the root hair cell is a relatively concentrated solution of sugars and various salts. Thus, the sap has a lower water potential than the soil solution. These two solutions are separated by the partially permeable cell surface membrane of the root hair cell. Water enters the root hair by osmosis.</a:t>
              </a:r>
            </a:p>
          </p:txBody>
        </p:sp>
        <p:sp>
          <p:nvSpPr>
            <p:cNvPr id="6" name="Oval 9"/>
            <p:cNvSpPr>
              <a:spLocks noChangeArrowheads="1"/>
            </p:cNvSpPr>
            <p:nvPr/>
          </p:nvSpPr>
          <p:spPr bwMode="auto">
            <a:xfrm>
              <a:off x="106363" y="1142776"/>
              <a:ext cx="274637" cy="274210"/>
            </a:xfrm>
            <a:prstGeom prst="ellipse">
              <a:avLst/>
            </a:prstGeom>
            <a:solidFill>
              <a:srgbClr val="FF6600"/>
            </a:solidFill>
            <a:ln w="9525">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2000" b="1">
                  <a:solidFill>
                    <a:schemeClr val="bg1"/>
                  </a:solidFill>
                  <a:latin typeface="Times New Roman" charset="0"/>
                  <a:ea typeface="ＭＳ Ｐゴシック" charset="0"/>
                  <a:cs typeface="Arial" charset="0"/>
                </a:rPr>
                <a:t>3</a:t>
              </a:r>
            </a:p>
          </p:txBody>
        </p:sp>
        <p:pic>
          <p:nvPicPr>
            <p:cNvPr id="32773" name="Picture 10" descr="Fig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219200"/>
              <a:ext cx="5803900"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11"/>
            <p:cNvSpPr>
              <a:spLocks noChangeArrowheads="1"/>
            </p:cNvSpPr>
            <p:nvPr/>
          </p:nvSpPr>
          <p:spPr bwMode="auto">
            <a:xfrm>
              <a:off x="231775" y="4908812"/>
              <a:ext cx="4721225" cy="1187188"/>
            </a:xfrm>
            <a:prstGeom prst="roundRect">
              <a:avLst>
                <a:gd name="adj" fmla="val 16667"/>
              </a:avLst>
            </a:prstGeom>
            <a:solidFill>
              <a:srgbClr val="FFFFCC"/>
            </a:solidFill>
            <a:ln w="9525">
              <a:solidFill>
                <a:srgbClr val="FF66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spcBef>
                  <a:spcPct val="50000"/>
                </a:spcBef>
                <a:defRPr/>
              </a:pPr>
              <a:r>
                <a:rPr lang="en-US" sz="1600">
                  <a:latin typeface="Times New Roman" charset="0"/>
                  <a:ea typeface="ＭＳ Ｐゴシック" charset="0"/>
                  <a:cs typeface="Arial" charset="0"/>
                </a:rPr>
                <a:t>The entry of water dilutes the sap. The sap of the root hair cell now has a higher water potential than that of the next cell (cell B). Hence, water passes by osmosis from the root hair cell into the inner cell.</a:t>
              </a:r>
            </a:p>
          </p:txBody>
        </p:sp>
        <p:sp>
          <p:nvSpPr>
            <p:cNvPr id="9" name="Oval 12"/>
            <p:cNvSpPr>
              <a:spLocks noChangeArrowheads="1"/>
            </p:cNvSpPr>
            <p:nvPr/>
          </p:nvSpPr>
          <p:spPr bwMode="auto">
            <a:xfrm>
              <a:off x="76200" y="4983308"/>
              <a:ext cx="304800" cy="274211"/>
            </a:xfrm>
            <a:prstGeom prst="ellipse">
              <a:avLst/>
            </a:prstGeom>
            <a:solidFill>
              <a:srgbClr val="FF6600"/>
            </a:solidFill>
            <a:ln w="9525">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2000" b="1">
                  <a:solidFill>
                    <a:schemeClr val="bg1"/>
                  </a:solidFill>
                  <a:latin typeface="Times New Roman" charset="0"/>
                  <a:ea typeface="ＭＳ Ｐゴシック" charset="0"/>
                  <a:cs typeface="Arial" charset="0"/>
                </a:rPr>
                <a:t>4</a:t>
              </a:r>
            </a:p>
          </p:txBody>
        </p:sp>
        <p:sp>
          <p:nvSpPr>
            <p:cNvPr id="10" name="AutoShape 13"/>
            <p:cNvSpPr>
              <a:spLocks noChangeArrowheads="1"/>
            </p:cNvSpPr>
            <p:nvPr/>
          </p:nvSpPr>
          <p:spPr bwMode="auto">
            <a:xfrm>
              <a:off x="5181600" y="4908812"/>
              <a:ext cx="3870325" cy="1187188"/>
            </a:xfrm>
            <a:prstGeom prst="roundRect">
              <a:avLst>
                <a:gd name="adj" fmla="val 16667"/>
              </a:avLst>
            </a:prstGeom>
            <a:solidFill>
              <a:srgbClr val="FFFFCC"/>
            </a:solidFill>
            <a:ln w="9525">
              <a:solidFill>
                <a:srgbClr val="FF66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spcBef>
                  <a:spcPct val="50000"/>
                </a:spcBef>
                <a:defRPr/>
              </a:pPr>
              <a:r>
                <a:rPr lang="en-US" sz="1600">
                  <a:latin typeface="Times New Roman" charset="0"/>
                  <a:ea typeface="ＭＳ Ｐゴシック" charset="0"/>
                  <a:cs typeface="Arial" charset="0"/>
                </a:rPr>
                <a:t>Similarly, water passes from cell B into the next cell (cell C) of the cortex. This process continues until the water enters the xylem vessels and moves up the plant.</a:t>
              </a:r>
            </a:p>
          </p:txBody>
        </p:sp>
        <p:sp>
          <p:nvSpPr>
            <p:cNvPr id="11" name="Oval 14"/>
            <p:cNvSpPr>
              <a:spLocks noChangeArrowheads="1"/>
            </p:cNvSpPr>
            <p:nvPr/>
          </p:nvSpPr>
          <p:spPr bwMode="auto">
            <a:xfrm>
              <a:off x="5029200" y="4983308"/>
              <a:ext cx="274638" cy="274211"/>
            </a:xfrm>
            <a:prstGeom prst="ellipse">
              <a:avLst/>
            </a:prstGeom>
            <a:solidFill>
              <a:srgbClr val="FF6600"/>
            </a:solidFill>
            <a:ln w="9525">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2000" b="1">
                  <a:solidFill>
                    <a:schemeClr val="bg1"/>
                  </a:solidFill>
                  <a:latin typeface="Times New Roman" charset="0"/>
                  <a:ea typeface="ＭＳ Ｐゴシック" charset="0"/>
                  <a:cs typeface="Arial" charset="0"/>
                </a:rPr>
                <a:t>5</a:t>
              </a:r>
            </a:p>
          </p:txBody>
        </p:sp>
        <p:sp>
          <p:nvSpPr>
            <p:cNvPr id="12" name="Text Box 15"/>
            <p:cNvSpPr txBox="1">
              <a:spLocks noChangeArrowheads="1"/>
            </p:cNvSpPr>
            <p:nvPr/>
          </p:nvSpPr>
          <p:spPr bwMode="auto">
            <a:xfrm>
              <a:off x="7010400" y="2743658"/>
              <a:ext cx="304800" cy="30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400" b="1">
                  <a:latin typeface="Times New Roman" charset="0"/>
                  <a:ea typeface="ＭＳ Ｐゴシック" charset="0"/>
                  <a:cs typeface="Arial" charset="0"/>
                </a:rPr>
                <a:t>A</a:t>
              </a:r>
            </a:p>
          </p:txBody>
        </p:sp>
        <p:sp>
          <p:nvSpPr>
            <p:cNvPr id="13" name="Text Box 16"/>
            <p:cNvSpPr txBox="1">
              <a:spLocks noChangeArrowheads="1"/>
            </p:cNvSpPr>
            <p:nvPr/>
          </p:nvSpPr>
          <p:spPr bwMode="auto">
            <a:xfrm>
              <a:off x="6629400" y="2667577"/>
              <a:ext cx="304800" cy="30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400" b="1">
                  <a:latin typeface="Times New Roman" charset="0"/>
                  <a:ea typeface="ＭＳ Ｐゴシック" charset="0"/>
                  <a:cs typeface="Arial" charset="0"/>
                </a:rPr>
                <a:t>B</a:t>
              </a:r>
            </a:p>
          </p:txBody>
        </p:sp>
        <p:sp>
          <p:nvSpPr>
            <p:cNvPr id="14" name="Text Box 17"/>
            <p:cNvSpPr txBox="1">
              <a:spLocks noChangeArrowheads="1"/>
            </p:cNvSpPr>
            <p:nvPr/>
          </p:nvSpPr>
          <p:spPr bwMode="auto">
            <a:xfrm>
              <a:off x="6248400" y="2591495"/>
              <a:ext cx="304800" cy="30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400" b="1">
                  <a:latin typeface="Times New Roman" charset="0"/>
                  <a:ea typeface="ＭＳ Ｐゴシック" charset="0"/>
                  <a:cs typeface="Arial" charset="0"/>
                </a:rPr>
                <a:t>C</a:t>
              </a:r>
            </a:p>
          </p:txBody>
        </p:sp>
        <p:sp>
          <p:nvSpPr>
            <p:cNvPr id="15" name="Line 18"/>
            <p:cNvSpPr>
              <a:spLocks noChangeShapeType="1"/>
            </p:cNvSpPr>
            <p:nvPr/>
          </p:nvSpPr>
          <p:spPr bwMode="auto">
            <a:xfrm flipH="1">
              <a:off x="3429000" y="3124066"/>
              <a:ext cx="304800" cy="6102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16" name="Line 19"/>
            <p:cNvSpPr>
              <a:spLocks noChangeShapeType="1"/>
            </p:cNvSpPr>
            <p:nvPr/>
          </p:nvSpPr>
          <p:spPr bwMode="auto">
            <a:xfrm flipH="1">
              <a:off x="3429000" y="3276229"/>
              <a:ext cx="533400" cy="45807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17" name="Line 20"/>
            <p:cNvSpPr>
              <a:spLocks noChangeShapeType="1"/>
            </p:cNvSpPr>
            <p:nvPr/>
          </p:nvSpPr>
          <p:spPr bwMode="auto">
            <a:xfrm flipH="1">
              <a:off x="4114800" y="3200148"/>
              <a:ext cx="152400" cy="8384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18" name="Text Box 21"/>
            <p:cNvSpPr txBox="1">
              <a:spLocks noChangeArrowheads="1"/>
            </p:cNvSpPr>
            <p:nvPr/>
          </p:nvSpPr>
          <p:spPr bwMode="auto">
            <a:xfrm>
              <a:off x="3048000" y="3658221"/>
              <a:ext cx="838200" cy="336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600">
                  <a:latin typeface="Times New Roman" charset="0"/>
                  <a:ea typeface="ＭＳ Ｐゴシック" charset="0"/>
                  <a:cs typeface="Arial" charset="0"/>
                </a:rPr>
                <a:t>xylem</a:t>
              </a:r>
            </a:p>
          </p:txBody>
        </p:sp>
        <p:sp>
          <p:nvSpPr>
            <p:cNvPr id="19" name="Text Box 22"/>
            <p:cNvSpPr txBox="1">
              <a:spLocks noChangeArrowheads="1"/>
            </p:cNvSpPr>
            <p:nvPr/>
          </p:nvSpPr>
          <p:spPr bwMode="auto">
            <a:xfrm>
              <a:off x="3733800" y="3962547"/>
              <a:ext cx="838200" cy="336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600">
                  <a:latin typeface="Times New Roman" charset="0"/>
                  <a:ea typeface="ＭＳ Ｐゴシック" charset="0"/>
                  <a:cs typeface="Arial" charset="0"/>
                </a:rPr>
                <a:t>phloem</a:t>
              </a:r>
            </a:p>
          </p:txBody>
        </p:sp>
        <p:sp>
          <p:nvSpPr>
            <p:cNvPr id="20" name="Line 23"/>
            <p:cNvSpPr>
              <a:spLocks noChangeShapeType="1"/>
            </p:cNvSpPr>
            <p:nvPr/>
          </p:nvSpPr>
          <p:spPr bwMode="auto">
            <a:xfrm>
              <a:off x="4419600" y="3886466"/>
              <a:ext cx="0" cy="1521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21" name="Line 24"/>
            <p:cNvSpPr>
              <a:spLocks noChangeShapeType="1"/>
            </p:cNvSpPr>
            <p:nvPr/>
          </p:nvSpPr>
          <p:spPr bwMode="auto">
            <a:xfrm>
              <a:off x="6858000" y="3886466"/>
              <a:ext cx="0" cy="1521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22" name="Line 25"/>
            <p:cNvSpPr>
              <a:spLocks noChangeShapeType="1"/>
            </p:cNvSpPr>
            <p:nvPr/>
          </p:nvSpPr>
          <p:spPr bwMode="auto">
            <a:xfrm>
              <a:off x="4419600" y="4038629"/>
              <a:ext cx="24495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23" name="Line 26"/>
            <p:cNvSpPr>
              <a:spLocks noChangeShapeType="1"/>
            </p:cNvSpPr>
            <p:nvPr/>
          </p:nvSpPr>
          <p:spPr bwMode="auto">
            <a:xfrm>
              <a:off x="5638800" y="4038629"/>
              <a:ext cx="0" cy="1521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24" name="Text Box 27"/>
            <p:cNvSpPr txBox="1">
              <a:spLocks noChangeArrowheads="1"/>
            </p:cNvSpPr>
            <p:nvPr/>
          </p:nvSpPr>
          <p:spPr bwMode="auto">
            <a:xfrm>
              <a:off x="5257800" y="4114710"/>
              <a:ext cx="762000" cy="336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600">
                  <a:latin typeface="Times New Roman" charset="0"/>
                  <a:ea typeface="ＭＳ Ｐゴシック" charset="0"/>
                  <a:cs typeface="Arial" charset="0"/>
                </a:rPr>
                <a:t>cortex</a:t>
              </a:r>
            </a:p>
          </p:txBody>
        </p:sp>
        <p:sp>
          <p:nvSpPr>
            <p:cNvPr id="25" name="Line 28"/>
            <p:cNvSpPr>
              <a:spLocks noChangeShapeType="1"/>
            </p:cNvSpPr>
            <p:nvPr/>
          </p:nvSpPr>
          <p:spPr bwMode="auto">
            <a:xfrm>
              <a:off x="7772400" y="3200148"/>
              <a:ext cx="0" cy="2282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26" name="Line 29"/>
            <p:cNvSpPr>
              <a:spLocks noChangeShapeType="1"/>
            </p:cNvSpPr>
            <p:nvPr/>
          </p:nvSpPr>
          <p:spPr bwMode="auto">
            <a:xfrm>
              <a:off x="7162800" y="3352311"/>
              <a:ext cx="304800" cy="3819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27" name="Text Box 30"/>
            <p:cNvSpPr txBox="1">
              <a:spLocks noChangeArrowheads="1"/>
            </p:cNvSpPr>
            <p:nvPr/>
          </p:nvSpPr>
          <p:spPr bwMode="auto">
            <a:xfrm>
              <a:off x="7467600" y="3352311"/>
              <a:ext cx="914400" cy="337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600">
                  <a:latin typeface="Times New Roman" charset="0"/>
                  <a:ea typeface="ＭＳ Ｐゴシック" charset="0"/>
                  <a:cs typeface="Arial" charset="0"/>
                </a:rPr>
                <a:t>root hair</a:t>
              </a:r>
            </a:p>
          </p:txBody>
        </p:sp>
        <p:sp>
          <p:nvSpPr>
            <p:cNvPr id="28" name="Text Box 31"/>
            <p:cNvSpPr txBox="1">
              <a:spLocks noChangeArrowheads="1"/>
            </p:cNvSpPr>
            <p:nvPr/>
          </p:nvSpPr>
          <p:spPr bwMode="auto">
            <a:xfrm>
              <a:off x="7162800" y="3702602"/>
              <a:ext cx="1600200" cy="336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600">
                  <a:latin typeface="Times New Roman" charset="0"/>
                  <a:ea typeface="ＭＳ Ｐゴシック" charset="0"/>
                  <a:cs typeface="Arial" charset="0"/>
                </a:rPr>
                <a:t>piliferous layer</a:t>
              </a:r>
            </a:p>
          </p:txBody>
        </p:sp>
        <p:sp>
          <p:nvSpPr>
            <p:cNvPr id="29" name="Text Box 32"/>
            <p:cNvSpPr txBox="1">
              <a:spLocks noChangeArrowheads="1"/>
            </p:cNvSpPr>
            <p:nvPr/>
          </p:nvSpPr>
          <p:spPr bwMode="auto">
            <a:xfrm>
              <a:off x="7391400" y="2209502"/>
              <a:ext cx="1371600" cy="556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95000"/>
                </a:lnSpc>
                <a:spcBef>
                  <a:spcPct val="50000"/>
                </a:spcBef>
                <a:defRPr/>
              </a:pPr>
              <a:r>
                <a:rPr lang="en-US" sz="1600">
                  <a:latin typeface="Times New Roman" charset="0"/>
                  <a:ea typeface="ＭＳ Ｐゴシック" charset="0"/>
                  <a:cs typeface="Arial" charset="0"/>
                </a:rPr>
                <a:t>water entering the root hair</a:t>
              </a:r>
            </a:p>
          </p:txBody>
        </p:sp>
        <p:sp>
          <p:nvSpPr>
            <p:cNvPr id="30" name="Oval 34"/>
            <p:cNvSpPr>
              <a:spLocks noChangeArrowheads="1"/>
            </p:cNvSpPr>
            <p:nvPr/>
          </p:nvSpPr>
          <p:spPr bwMode="auto">
            <a:xfrm>
              <a:off x="8153400" y="2743658"/>
              <a:ext cx="274638" cy="274210"/>
            </a:xfrm>
            <a:prstGeom prst="ellipse">
              <a:avLst/>
            </a:prstGeom>
            <a:solidFill>
              <a:srgbClr val="FF6600"/>
            </a:solidFill>
            <a:ln w="9525">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2000" b="1">
                  <a:solidFill>
                    <a:schemeClr val="bg1"/>
                  </a:solidFill>
                  <a:latin typeface="Times New Roman" charset="0"/>
                  <a:ea typeface="ＭＳ Ｐゴシック" charset="0"/>
                  <a:cs typeface="Arial" charset="0"/>
                </a:rPr>
                <a:t>3</a:t>
              </a:r>
            </a:p>
          </p:txBody>
        </p:sp>
        <p:sp>
          <p:nvSpPr>
            <p:cNvPr id="31" name="Oval 35"/>
            <p:cNvSpPr>
              <a:spLocks noChangeArrowheads="1"/>
            </p:cNvSpPr>
            <p:nvPr/>
          </p:nvSpPr>
          <p:spPr bwMode="auto">
            <a:xfrm>
              <a:off x="6781800" y="2437747"/>
              <a:ext cx="304800" cy="275796"/>
            </a:xfrm>
            <a:prstGeom prst="ellipse">
              <a:avLst/>
            </a:prstGeom>
            <a:solidFill>
              <a:srgbClr val="FF6600"/>
            </a:solidFill>
            <a:ln w="9525">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2000" b="1">
                  <a:solidFill>
                    <a:schemeClr val="bg1"/>
                  </a:solidFill>
                  <a:latin typeface="Times New Roman" charset="0"/>
                  <a:ea typeface="ＭＳ Ｐゴシック" charset="0"/>
                  <a:cs typeface="Arial" charset="0"/>
                </a:rPr>
                <a:t>4</a:t>
              </a:r>
            </a:p>
          </p:txBody>
        </p:sp>
        <p:sp>
          <p:nvSpPr>
            <p:cNvPr id="32" name="Oval 36"/>
            <p:cNvSpPr>
              <a:spLocks noChangeArrowheads="1"/>
            </p:cNvSpPr>
            <p:nvPr/>
          </p:nvSpPr>
          <p:spPr bwMode="auto">
            <a:xfrm>
              <a:off x="6324600" y="2209502"/>
              <a:ext cx="274638" cy="274211"/>
            </a:xfrm>
            <a:prstGeom prst="ellipse">
              <a:avLst/>
            </a:prstGeom>
            <a:solidFill>
              <a:srgbClr val="FF6600"/>
            </a:solidFill>
            <a:ln w="9525">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2000" b="1">
                  <a:solidFill>
                    <a:schemeClr val="bg1"/>
                  </a:solidFill>
                  <a:latin typeface="Times New Roman" charset="0"/>
                  <a:ea typeface="ＭＳ Ｐゴシック" charset="0"/>
                  <a:cs typeface="Arial" charset="0"/>
                </a:rPr>
                <a:t>5</a:t>
              </a: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0" y="152400"/>
            <a:ext cx="8229600" cy="1143000"/>
          </a:xfrm>
        </p:spPr>
        <p:txBody>
          <a:bodyPr/>
          <a:lstStyle/>
          <a:p>
            <a:r>
              <a:rPr lang="en-US">
                <a:latin typeface="Arial" pitchFamily="34" charset="0"/>
                <a:cs typeface="Arial" pitchFamily="34" charset="0"/>
              </a:rPr>
              <a:t>1. Into the roots</a:t>
            </a:r>
          </a:p>
        </p:txBody>
      </p:sp>
      <p:sp>
        <p:nvSpPr>
          <p:cNvPr id="33794" name="Rectangle 3"/>
          <p:cNvSpPr>
            <a:spLocks noGrp="1" noChangeArrowheads="1"/>
          </p:cNvSpPr>
          <p:nvPr>
            <p:ph idx="1"/>
          </p:nvPr>
        </p:nvSpPr>
        <p:spPr>
          <a:xfrm>
            <a:off x="381000" y="1981200"/>
            <a:ext cx="7772400" cy="4525963"/>
          </a:xfrm>
        </p:spPr>
        <p:txBody>
          <a:bodyPr/>
          <a:lstStyle/>
          <a:p>
            <a:r>
              <a:rPr lang="en-US">
                <a:latin typeface="Arial" pitchFamily="34" charset="0"/>
                <a:cs typeface="Arial" pitchFamily="34" charset="0"/>
              </a:rPr>
              <a:t>Root hairs are fine tubular outgrowths</a:t>
            </a:r>
          </a:p>
          <a:p>
            <a:r>
              <a:rPr lang="en-US">
                <a:latin typeface="Arial" pitchFamily="34" charset="0"/>
                <a:cs typeface="Arial" pitchFamily="34" charset="0"/>
              </a:rPr>
              <a:t>Surrounded by soil particles</a:t>
            </a:r>
          </a:p>
          <a:p>
            <a:r>
              <a:rPr lang="en-US">
                <a:latin typeface="Arial" pitchFamily="34" charset="0"/>
                <a:cs typeface="Arial" pitchFamily="34" charset="0"/>
              </a:rPr>
              <a:t>Dilute solution of mineral salts surrounds soil particles</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533400" y="0"/>
            <a:ext cx="8229600" cy="731838"/>
          </a:xfrm>
        </p:spPr>
        <p:txBody>
          <a:bodyPr/>
          <a:lstStyle/>
          <a:p>
            <a:r>
              <a:rPr lang="en-US" sz="4000">
                <a:latin typeface="Arial" pitchFamily="34" charset="0"/>
                <a:cs typeface="Arial" pitchFamily="34" charset="0"/>
              </a:rPr>
              <a:t>Absorption in roots</a:t>
            </a:r>
          </a:p>
        </p:txBody>
      </p:sp>
      <p:grpSp>
        <p:nvGrpSpPr>
          <p:cNvPr id="34818" name="Group 1"/>
          <p:cNvGrpSpPr>
            <a:grpSpLocks/>
          </p:cNvGrpSpPr>
          <p:nvPr/>
        </p:nvGrpSpPr>
        <p:grpSpPr bwMode="auto">
          <a:xfrm>
            <a:off x="304800" y="762000"/>
            <a:ext cx="8610600" cy="5867400"/>
            <a:chOff x="533400" y="762000"/>
            <a:chExt cx="8610600" cy="5867400"/>
          </a:xfrm>
        </p:grpSpPr>
        <p:sp>
          <p:nvSpPr>
            <p:cNvPr id="34819" name="Rectangle 4"/>
            <p:cNvSpPr>
              <a:spLocks noChangeArrowheads="1"/>
            </p:cNvSpPr>
            <p:nvPr/>
          </p:nvSpPr>
          <p:spPr bwMode="auto">
            <a:xfrm>
              <a:off x="609600" y="762000"/>
              <a:ext cx="8534400" cy="381000"/>
            </a:xfrm>
            <a:prstGeom prst="rect">
              <a:avLst/>
            </a:prstGeom>
            <a:solidFill>
              <a:srgbClr val="FFCC00">
                <a:alpha val="56862"/>
              </a:srgbClr>
            </a:solidFill>
            <a:ln w="9525">
              <a:solidFill>
                <a:schemeClr val="tx1"/>
              </a:solidFill>
              <a:miter lim="800000"/>
              <a:headEnd/>
              <a:tailEnd/>
            </a:ln>
          </p:spPr>
          <p:txBody>
            <a:bodyPr wrap="none" anchor="ctr"/>
            <a:lstStyle/>
            <a:p>
              <a:pPr algn="ctr"/>
              <a:r>
                <a:rPr lang="en-US"/>
                <a:t>Root hair cell sap is a concentrated solution of sugars and salts. </a:t>
              </a:r>
            </a:p>
          </p:txBody>
        </p:sp>
        <p:sp>
          <p:nvSpPr>
            <p:cNvPr id="34820" name="Rectangle 5"/>
            <p:cNvSpPr>
              <a:spLocks noChangeArrowheads="1"/>
            </p:cNvSpPr>
            <p:nvPr/>
          </p:nvSpPr>
          <p:spPr bwMode="auto">
            <a:xfrm>
              <a:off x="609600" y="1600200"/>
              <a:ext cx="8001000" cy="304800"/>
            </a:xfrm>
            <a:prstGeom prst="rect">
              <a:avLst/>
            </a:prstGeom>
            <a:solidFill>
              <a:srgbClr val="FFCC00">
                <a:alpha val="50980"/>
              </a:srgbClr>
            </a:solidFill>
            <a:ln w="9525">
              <a:solidFill>
                <a:schemeClr val="tx1"/>
              </a:solidFill>
              <a:miter lim="800000"/>
              <a:headEnd/>
              <a:tailEnd/>
            </a:ln>
          </p:spPr>
          <p:txBody>
            <a:bodyPr wrap="none" anchor="ctr"/>
            <a:lstStyle/>
            <a:p>
              <a:pPr algn="ctr"/>
              <a:r>
                <a:rPr lang="en-US"/>
                <a:t>The more dilute soil solution has a higher water potential than the cell sap</a:t>
              </a:r>
            </a:p>
          </p:txBody>
        </p:sp>
        <p:sp>
          <p:nvSpPr>
            <p:cNvPr id="34821" name="Rectangle 6"/>
            <p:cNvSpPr>
              <a:spLocks noChangeArrowheads="1"/>
            </p:cNvSpPr>
            <p:nvPr/>
          </p:nvSpPr>
          <p:spPr bwMode="auto">
            <a:xfrm>
              <a:off x="533400" y="2362200"/>
              <a:ext cx="8305800" cy="609600"/>
            </a:xfrm>
            <a:prstGeom prst="rect">
              <a:avLst/>
            </a:prstGeom>
            <a:solidFill>
              <a:srgbClr val="FFCC00">
                <a:alpha val="50195"/>
              </a:srgbClr>
            </a:solidFill>
            <a:ln w="9525">
              <a:solidFill>
                <a:schemeClr val="tx1"/>
              </a:solidFill>
              <a:miter lim="800000"/>
              <a:headEnd/>
              <a:tailEnd/>
            </a:ln>
          </p:spPr>
          <p:txBody>
            <a:bodyPr wrap="none" anchor="ctr"/>
            <a:lstStyle/>
            <a:p>
              <a:pPr algn="ctr"/>
              <a:r>
                <a:rPr lang="en-US"/>
                <a:t>Water enters the cell sap from the soil solution by osmosis, down the water </a:t>
              </a:r>
            </a:p>
            <a:p>
              <a:pPr algn="ctr"/>
              <a:r>
                <a:rPr lang="en-US"/>
                <a:t>potential gradient</a:t>
              </a:r>
            </a:p>
          </p:txBody>
        </p:sp>
        <p:sp>
          <p:nvSpPr>
            <p:cNvPr id="34822" name="Text Box 7"/>
            <p:cNvSpPr txBox="1">
              <a:spLocks noChangeArrowheads="1"/>
            </p:cNvSpPr>
            <p:nvPr/>
          </p:nvSpPr>
          <p:spPr bwMode="auto">
            <a:xfrm>
              <a:off x="1752600" y="3352800"/>
              <a:ext cx="6400800" cy="376238"/>
            </a:xfrm>
            <a:prstGeom prst="rect">
              <a:avLst/>
            </a:prstGeom>
            <a:solidFill>
              <a:srgbClr val="FFCC00">
                <a:alpha val="59999"/>
              </a:srgbClr>
            </a:solidFill>
            <a:ln w="9525">
              <a:solidFill>
                <a:schemeClr val="tx1"/>
              </a:solidFill>
              <a:miter lim="800000"/>
              <a:headEnd/>
              <a:tailEnd/>
            </a:ln>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1800"/>
                <a:t>Water entry dilutes the sap and raises the water potential</a:t>
              </a:r>
            </a:p>
          </p:txBody>
        </p:sp>
        <p:sp>
          <p:nvSpPr>
            <p:cNvPr id="34823" name="Rectangle 9"/>
            <p:cNvSpPr>
              <a:spLocks noChangeArrowheads="1"/>
            </p:cNvSpPr>
            <p:nvPr/>
          </p:nvSpPr>
          <p:spPr bwMode="auto">
            <a:xfrm>
              <a:off x="1752600" y="4038600"/>
              <a:ext cx="6248400" cy="533400"/>
            </a:xfrm>
            <a:prstGeom prst="rect">
              <a:avLst/>
            </a:prstGeom>
            <a:solidFill>
              <a:srgbClr val="FFCC00">
                <a:alpha val="59999"/>
              </a:srgbClr>
            </a:solidFill>
            <a:ln w="9525">
              <a:solidFill>
                <a:schemeClr val="tx1"/>
              </a:solidFill>
              <a:miter lim="800000"/>
              <a:headEnd/>
              <a:tailEnd/>
            </a:ln>
          </p:spPr>
          <p:txBody>
            <a:bodyPr wrap="none" anchor="ctr"/>
            <a:lstStyle/>
            <a:p>
              <a:pPr algn="ctr"/>
              <a:r>
                <a:rPr lang="en-US"/>
                <a:t>Root hair cell has higher water potential than neighbouring cell</a:t>
              </a:r>
            </a:p>
          </p:txBody>
        </p:sp>
        <p:sp>
          <p:nvSpPr>
            <p:cNvPr id="34824" name="Rectangle 10"/>
            <p:cNvSpPr>
              <a:spLocks noChangeArrowheads="1"/>
            </p:cNvSpPr>
            <p:nvPr/>
          </p:nvSpPr>
          <p:spPr bwMode="auto">
            <a:xfrm>
              <a:off x="1752600" y="5029200"/>
              <a:ext cx="6477000" cy="381000"/>
            </a:xfrm>
            <a:prstGeom prst="rect">
              <a:avLst/>
            </a:prstGeom>
            <a:solidFill>
              <a:srgbClr val="FFCC00">
                <a:alpha val="59999"/>
              </a:srgbClr>
            </a:solidFill>
            <a:ln w="9525">
              <a:solidFill>
                <a:schemeClr val="tx1"/>
              </a:solidFill>
              <a:miter lim="800000"/>
              <a:headEnd/>
              <a:tailEnd/>
            </a:ln>
          </p:spPr>
          <p:txBody>
            <a:bodyPr wrap="none" anchor="ctr"/>
            <a:lstStyle/>
            <a:p>
              <a:pPr algn="ctr"/>
              <a:r>
                <a:rPr lang="en-US"/>
                <a:t>Water moves into neighbouring cell by osmosis, down the w.p.g</a:t>
              </a:r>
            </a:p>
          </p:txBody>
        </p:sp>
        <p:sp>
          <p:nvSpPr>
            <p:cNvPr id="34825" name="Rectangle 11"/>
            <p:cNvSpPr>
              <a:spLocks noChangeArrowheads="1"/>
            </p:cNvSpPr>
            <p:nvPr/>
          </p:nvSpPr>
          <p:spPr bwMode="auto">
            <a:xfrm>
              <a:off x="914400" y="5791200"/>
              <a:ext cx="7772400" cy="838200"/>
            </a:xfrm>
            <a:prstGeom prst="rect">
              <a:avLst/>
            </a:prstGeom>
            <a:solidFill>
              <a:srgbClr val="FFCC00">
                <a:alpha val="59999"/>
              </a:srgbClr>
            </a:solidFill>
            <a:ln w="9525">
              <a:solidFill>
                <a:schemeClr val="tx1"/>
              </a:solidFill>
              <a:miter lim="800000"/>
              <a:headEnd/>
              <a:tailEnd/>
            </a:ln>
          </p:spPr>
          <p:txBody>
            <a:bodyPr wrap="none" anchor="ctr"/>
            <a:lstStyle/>
            <a:p>
              <a:pPr algn="ctr"/>
              <a:r>
                <a:rPr lang="en-US"/>
                <a:t>Process repeats and water moves from cell to cell, through the root cortex </a:t>
              </a:r>
            </a:p>
            <a:p>
              <a:pPr algn="ctr"/>
              <a:r>
                <a:rPr lang="en-US"/>
                <a:t>until it enters the xylem</a:t>
              </a:r>
            </a:p>
          </p:txBody>
        </p:sp>
        <p:sp>
          <p:nvSpPr>
            <p:cNvPr id="34826" name="AutoShape 13"/>
            <p:cNvSpPr>
              <a:spLocks noChangeArrowheads="1"/>
            </p:cNvSpPr>
            <p:nvPr/>
          </p:nvSpPr>
          <p:spPr bwMode="auto">
            <a:xfrm>
              <a:off x="4343400" y="1905000"/>
              <a:ext cx="381000" cy="457200"/>
            </a:xfrm>
            <a:prstGeom prst="downArrow">
              <a:avLst>
                <a:gd name="adj1" fmla="val 50000"/>
                <a:gd name="adj2" fmla="val 30000"/>
              </a:avLst>
            </a:prstGeom>
            <a:solidFill>
              <a:srgbClr val="FF9900"/>
            </a:solidFill>
            <a:ln w="9525">
              <a:solidFill>
                <a:schemeClr val="tx1"/>
              </a:solidFill>
              <a:miter lim="800000"/>
              <a:headEnd/>
              <a:tailEnd/>
            </a:ln>
          </p:spPr>
          <p:txBody>
            <a:bodyPr wrap="none" anchor="ctr"/>
            <a:lstStyle/>
            <a:p>
              <a:endParaRPr lang="en-US"/>
            </a:p>
          </p:txBody>
        </p:sp>
        <p:sp>
          <p:nvSpPr>
            <p:cNvPr id="34827" name="AutoShape 14"/>
            <p:cNvSpPr>
              <a:spLocks noChangeArrowheads="1"/>
            </p:cNvSpPr>
            <p:nvPr/>
          </p:nvSpPr>
          <p:spPr bwMode="auto">
            <a:xfrm>
              <a:off x="4419600" y="4572000"/>
              <a:ext cx="381000" cy="457200"/>
            </a:xfrm>
            <a:prstGeom prst="downArrow">
              <a:avLst>
                <a:gd name="adj1" fmla="val 50000"/>
                <a:gd name="adj2" fmla="val 30000"/>
              </a:avLst>
            </a:prstGeom>
            <a:solidFill>
              <a:srgbClr val="FF9900"/>
            </a:solidFill>
            <a:ln w="9525">
              <a:solidFill>
                <a:schemeClr val="tx1"/>
              </a:solidFill>
              <a:miter lim="800000"/>
              <a:headEnd/>
              <a:tailEnd/>
            </a:ln>
          </p:spPr>
          <p:txBody>
            <a:bodyPr wrap="none" anchor="ctr"/>
            <a:lstStyle/>
            <a:p>
              <a:endParaRPr lang="en-US"/>
            </a:p>
          </p:txBody>
        </p:sp>
        <p:sp>
          <p:nvSpPr>
            <p:cNvPr id="34828" name="AutoShape 15"/>
            <p:cNvSpPr>
              <a:spLocks noChangeArrowheads="1"/>
            </p:cNvSpPr>
            <p:nvPr/>
          </p:nvSpPr>
          <p:spPr bwMode="auto">
            <a:xfrm>
              <a:off x="4343400" y="2971800"/>
              <a:ext cx="381000" cy="381000"/>
            </a:xfrm>
            <a:prstGeom prst="downArrow">
              <a:avLst>
                <a:gd name="adj1" fmla="val 50000"/>
                <a:gd name="adj2" fmla="val 25000"/>
              </a:avLst>
            </a:prstGeom>
            <a:solidFill>
              <a:srgbClr val="FF9900"/>
            </a:solidFill>
            <a:ln w="9525">
              <a:solidFill>
                <a:schemeClr val="tx1"/>
              </a:solidFill>
              <a:miter lim="800000"/>
              <a:headEnd/>
              <a:tailEnd/>
            </a:ln>
          </p:spPr>
          <p:txBody>
            <a:bodyPr wrap="none" anchor="ctr"/>
            <a:lstStyle/>
            <a:p>
              <a:endParaRPr lang="en-US"/>
            </a:p>
          </p:txBody>
        </p:sp>
        <p:sp>
          <p:nvSpPr>
            <p:cNvPr id="34829" name="AutoShape 16"/>
            <p:cNvSpPr>
              <a:spLocks noChangeArrowheads="1"/>
            </p:cNvSpPr>
            <p:nvPr/>
          </p:nvSpPr>
          <p:spPr bwMode="auto">
            <a:xfrm>
              <a:off x="4419600" y="3733800"/>
              <a:ext cx="304800" cy="304800"/>
            </a:xfrm>
            <a:prstGeom prst="downArrow">
              <a:avLst>
                <a:gd name="adj1" fmla="val 50000"/>
                <a:gd name="adj2" fmla="val 25000"/>
              </a:avLst>
            </a:prstGeom>
            <a:solidFill>
              <a:srgbClr val="FF9900"/>
            </a:solidFill>
            <a:ln w="9525">
              <a:solidFill>
                <a:schemeClr val="tx1"/>
              </a:solidFill>
              <a:miter lim="800000"/>
              <a:headEnd/>
              <a:tailEnd/>
            </a:ln>
          </p:spPr>
          <p:txBody>
            <a:bodyPr wrap="none" anchor="ctr"/>
            <a:lstStyle/>
            <a:p>
              <a:endParaRPr lang="en-US"/>
            </a:p>
          </p:txBody>
        </p:sp>
        <p:sp>
          <p:nvSpPr>
            <p:cNvPr id="34830" name="AutoShape 17"/>
            <p:cNvSpPr>
              <a:spLocks noChangeArrowheads="1"/>
            </p:cNvSpPr>
            <p:nvPr/>
          </p:nvSpPr>
          <p:spPr bwMode="auto">
            <a:xfrm>
              <a:off x="4419600" y="1143000"/>
              <a:ext cx="381000" cy="457200"/>
            </a:xfrm>
            <a:prstGeom prst="downArrow">
              <a:avLst>
                <a:gd name="adj1" fmla="val 50000"/>
                <a:gd name="adj2" fmla="val 30000"/>
              </a:avLst>
            </a:prstGeom>
            <a:solidFill>
              <a:srgbClr val="FF9900"/>
            </a:solidFill>
            <a:ln w="9525">
              <a:solidFill>
                <a:schemeClr val="tx1"/>
              </a:solidFill>
              <a:miter lim="800000"/>
              <a:headEnd/>
              <a:tailEnd/>
            </a:ln>
          </p:spPr>
          <p:txBody>
            <a:bodyPr wrap="none" anchor="ctr"/>
            <a:lstStyle/>
            <a:p>
              <a:endParaRPr lang="en-US"/>
            </a:p>
          </p:txBody>
        </p:sp>
        <p:sp>
          <p:nvSpPr>
            <p:cNvPr id="34831" name="AutoShape 18"/>
            <p:cNvSpPr>
              <a:spLocks noChangeArrowheads="1"/>
            </p:cNvSpPr>
            <p:nvPr/>
          </p:nvSpPr>
          <p:spPr bwMode="auto">
            <a:xfrm>
              <a:off x="4419600" y="5410200"/>
              <a:ext cx="381000" cy="381000"/>
            </a:xfrm>
            <a:prstGeom prst="downArrow">
              <a:avLst>
                <a:gd name="adj1" fmla="val 50000"/>
                <a:gd name="adj2" fmla="val 25000"/>
              </a:avLst>
            </a:prstGeom>
            <a:solidFill>
              <a:srgbClr val="FF9900"/>
            </a:solidFill>
            <a:ln w="9525">
              <a:solidFill>
                <a:schemeClr val="tx1"/>
              </a:solidFill>
              <a:miter lim="800000"/>
              <a:headEnd/>
              <a:tailEnd/>
            </a:ln>
          </p:spPr>
          <p:txBody>
            <a:bodyPr wrap="none" anchor="ctr"/>
            <a:lstStyle/>
            <a:p>
              <a:endParaRPr lang="en-US"/>
            </a:p>
          </p:txBody>
        </p:sp>
      </p:gr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ChangeArrowheads="1"/>
          </p:cNvSpPr>
          <p:nvPr>
            <p:ph type="title"/>
          </p:nvPr>
        </p:nvSpPr>
        <p:spPr>
          <a:xfrm>
            <a:off x="-381000" y="304800"/>
            <a:ext cx="8229600" cy="1143000"/>
          </a:xfrm>
        </p:spPr>
        <p:txBody>
          <a:bodyPr/>
          <a:lstStyle/>
          <a:p>
            <a:r>
              <a:rPr lang="en-US">
                <a:latin typeface="Arial" pitchFamily="34" charset="0"/>
                <a:cs typeface="Arial" pitchFamily="34" charset="0"/>
              </a:rPr>
              <a:t>Xylem</a:t>
            </a:r>
          </a:p>
        </p:txBody>
      </p:sp>
      <p:sp>
        <p:nvSpPr>
          <p:cNvPr id="6146" name="Rectangle 3"/>
          <p:cNvSpPr>
            <a:spLocks noGrp="1" noChangeArrowheads="1"/>
          </p:cNvSpPr>
          <p:nvPr>
            <p:ph idx="1"/>
          </p:nvPr>
        </p:nvSpPr>
        <p:spPr>
          <a:xfrm>
            <a:off x="304800" y="1600200"/>
            <a:ext cx="7848600" cy="5029200"/>
          </a:xfrm>
        </p:spPr>
        <p:txBody>
          <a:bodyPr/>
          <a:lstStyle/>
          <a:p>
            <a:r>
              <a:rPr lang="en-US" b="1">
                <a:latin typeface="Arial" pitchFamily="34" charset="0"/>
                <a:cs typeface="Arial" pitchFamily="34" charset="0"/>
              </a:rPr>
              <a:t>Functions</a:t>
            </a:r>
          </a:p>
          <a:p>
            <a:pPr lvl="1"/>
            <a:r>
              <a:rPr lang="en-US">
                <a:latin typeface="Arial" pitchFamily="34" charset="0"/>
                <a:cs typeface="Arial" pitchFamily="34" charset="0"/>
              </a:rPr>
              <a:t>Conduct water and mineral salts from roots to stems and leaves</a:t>
            </a:r>
          </a:p>
          <a:p>
            <a:pPr lvl="1"/>
            <a:r>
              <a:rPr lang="en-US">
                <a:latin typeface="Arial" pitchFamily="34" charset="0"/>
                <a:cs typeface="Arial" pitchFamily="34" charset="0"/>
              </a:rPr>
              <a:t>Provide mechanical support </a:t>
            </a:r>
          </a:p>
          <a:p>
            <a:pPr>
              <a:lnSpc>
                <a:spcPct val="90000"/>
              </a:lnSpc>
            </a:pPr>
            <a:r>
              <a:rPr lang="en-US" b="1">
                <a:latin typeface="Arial" pitchFamily="34" charset="0"/>
                <a:cs typeface="Arial" pitchFamily="34" charset="0"/>
              </a:rPr>
              <a:t>Structure</a:t>
            </a:r>
            <a:endParaRPr lang="en-US">
              <a:latin typeface="Arial" pitchFamily="34" charset="0"/>
              <a:cs typeface="Arial" pitchFamily="34" charset="0"/>
            </a:endParaRPr>
          </a:p>
          <a:p>
            <a:pPr lvl="1">
              <a:lnSpc>
                <a:spcPct val="90000"/>
              </a:lnSpc>
            </a:pPr>
            <a:r>
              <a:rPr lang="en-US">
                <a:latin typeface="Arial" pitchFamily="34" charset="0"/>
                <a:cs typeface="Arial" pitchFamily="34" charset="0"/>
              </a:rPr>
              <a:t>Xylem tissue consists mainly of </a:t>
            </a:r>
            <a:r>
              <a:rPr lang="en-US">
                <a:solidFill>
                  <a:srgbClr val="FF0000"/>
                </a:solidFill>
                <a:latin typeface="Arial" pitchFamily="34" charset="0"/>
                <a:cs typeface="Arial" pitchFamily="34" charset="0"/>
              </a:rPr>
              <a:t>xylem vessels</a:t>
            </a:r>
          </a:p>
          <a:p>
            <a:pPr lvl="1">
              <a:lnSpc>
                <a:spcPct val="90000"/>
              </a:lnSpc>
            </a:pPr>
            <a:r>
              <a:rPr lang="en-US">
                <a:latin typeface="Arial" pitchFamily="34" charset="0"/>
                <a:cs typeface="Arial" pitchFamily="34" charset="0"/>
              </a:rPr>
              <a:t>A xylem vessel is a long hollow tube made of many </a:t>
            </a:r>
            <a:r>
              <a:rPr lang="en-US">
                <a:solidFill>
                  <a:srgbClr val="FF0000"/>
                </a:solidFill>
                <a:latin typeface="Arial" pitchFamily="34" charset="0"/>
                <a:cs typeface="Arial" pitchFamily="34" charset="0"/>
              </a:rPr>
              <a:t>dead</a:t>
            </a:r>
            <a:r>
              <a:rPr lang="en-US">
                <a:latin typeface="Arial" pitchFamily="34" charset="0"/>
                <a:cs typeface="Arial" pitchFamily="34" charset="0"/>
              </a:rPr>
              <a:t> cells</a:t>
            </a:r>
          </a:p>
          <a:p>
            <a:pPr lvl="1">
              <a:lnSpc>
                <a:spcPct val="90000"/>
              </a:lnSpc>
            </a:pPr>
            <a:r>
              <a:rPr lang="en-US">
                <a:latin typeface="Arial" pitchFamily="34" charset="0"/>
                <a:cs typeface="Arial" pitchFamily="34" charset="0"/>
              </a:rPr>
              <a:t>Inner walls are strengthened by </a:t>
            </a:r>
            <a:r>
              <a:rPr lang="en-US">
                <a:solidFill>
                  <a:srgbClr val="FF0000"/>
                </a:solidFill>
                <a:latin typeface="Arial" pitchFamily="34" charset="0"/>
                <a:cs typeface="Arial" pitchFamily="34" charset="0"/>
              </a:rPr>
              <a:t>lignin </a:t>
            </a:r>
            <a:r>
              <a:rPr lang="en-US">
                <a:latin typeface="Arial" pitchFamily="34" charset="0"/>
                <a:cs typeface="Arial" pitchFamily="34" charset="0"/>
              </a:rPr>
              <a:t>– rings or spirals</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r>
              <a:rPr lang="en-US">
                <a:latin typeface="Arial" pitchFamily="34" charset="0"/>
                <a:cs typeface="Arial" pitchFamily="34" charset="0"/>
              </a:rPr>
              <a:t>Ions and mineral salts</a:t>
            </a:r>
          </a:p>
        </p:txBody>
      </p:sp>
      <p:sp>
        <p:nvSpPr>
          <p:cNvPr id="50179" name="Rectangle 3"/>
          <p:cNvSpPr>
            <a:spLocks noGrp="1" noChangeArrowheads="1"/>
          </p:cNvSpPr>
          <p:nvPr>
            <p:ph idx="1"/>
          </p:nvPr>
        </p:nvSpPr>
        <p:spPr>
          <a:xfrm>
            <a:off x="533400" y="1762125"/>
            <a:ext cx="8153400" cy="4289425"/>
          </a:xfrm>
        </p:spPr>
        <p:txBody>
          <a:bodyPr>
            <a:normAutofit/>
          </a:bodyPr>
          <a:lstStyle/>
          <a:p>
            <a:pPr marL="571500" indent="-571500">
              <a:buFont typeface="Wingdings" pitchFamily="2" charset="2"/>
              <a:buAutoNum type="arabicPeriod"/>
            </a:pPr>
            <a:r>
              <a:rPr lang="en-US" b="1"/>
              <a:t>Diffusion</a:t>
            </a:r>
            <a:r>
              <a:rPr lang="en-US"/>
              <a:t> –when the concentration of minerals salts  in the soil solution is higher than that in the root hair cell.</a:t>
            </a:r>
          </a:p>
          <a:p>
            <a:pPr marL="571500" indent="-571500">
              <a:buFont typeface="Wingdings" pitchFamily="2" charset="2"/>
              <a:buAutoNum type="arabicPeriod"/>
            </a:pPr>
            <a:r>
              <a:rPr lang="en-US" b="1"/>
              <a:t>Active transport</a:t>
            </a:r>
            <a:r>
              <a:rPr lang="en-US"/>
              <a:t> –when the concentration of ions in the soil solution is lower than that in the root hair cell sap.</a:t>
            </a:r>
          </a:p>
          <a:p>
            <a:pPr marL="571500" indent="-571500">
              <a:buFont typeface="Wingdings" pitchFamily="2" charset="2"/>
              <a:buAutoNum type="arabicPeriod"/>
            </a:pPr>
            <a:r>
              <a:rPr lang="en-US"/>
              <a:t>The </a:t>
            </a:r>
            <a:r>
              <a:rPr lang="en-US" b="1"/>
              <a:t>energy </a:t>
            </a:r>
            <a:r>
              <a:rPr lang="en-US"/>
              <a:t>comes from</a:t>
            </a:r>
            <a:r>
              <a:rPr lang="en-US" b="1"/>
              <a:t> cellular respiration </a:t>
            </a:r>
            <a:r>
              <a:rPr lang="en-US"/>
              <a:t>in the root hair cells</a:t>
            </a:r>
          </a:p>
          <a:p>
            <a:pPr marL="571500" indent="-571500"/>
            <a:endParaRPr lang="en-US">
              <a:solidFill>
                <a:srgbClr val="FF0000"/>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17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1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r>
              <a:rPr lang="en-US">
                <a:latin typeface="Arial" pitchFamily="34" charset="0"/>
                <a:cs typeface="Arial" pitchFamily="34" charset="0"/>
              </a:rPr>
              <a:t>Adaptations of the root hair cell</a:t>
            </a:r>
          </a:p>
        </p:txBody>
      </p:sp>
      <p:graphicFrame>
        <p:nvGraphicFramePr>
          <p:cNvPr id="51284" name="Group 84"/>
          <p:cNvGraphicFramePr>
            <a:graphicFrameLocks noGrp="1"/>
          </p:cNvGraphicFramePr>
          <p:nvPr/>
        </p:nvGraphicFramePr>
        <p:xfrm>
          <a:off x="609600" y="1905000"/>
          <a:ext cx="7848600" cy="4547706"/>
        </p:xfrm>
        <a:graphic>
          <a:graphicData uri="http://schemas.openxmlformats.org/drawingml/2006/table">
            <a:tbl>
              <a:tblPr>
                <a:tableStyleId>{69C7853C-536D-4A76-A0AE-DD22124D55A5}</a:tableStyleId>
              </a:tblPr>
              <a:tblGrid>
                <a:gridCol w="392430">
                  <a:extLst>
                    <a:ext uri="{9D8B030D-6E8A-4147-A177-3AD203B41FA5}">
                      <a16:colId xmlns:a16="http://schemas.microsoft.com/office/drawing/2014/main" val="20000"/>
                    </a:ext>
                  </a:extLst>
                </a:gridCol>
                <a:gridCol w="1962150">
                  <a:extLst>
                    <a:ext uri="{9D8B030D-6E8A-4147-A177-3AD203B41FA5}">
                      <a16:colId xmlns:a16="http://schemas.microsoft.com/office/drawing/2014/main" val="20001"/>
                    </a:ext>
                  </a:extLst>
                </a:gridCol>
                <a:gridCol w="5494020">
                  <a:extLst>
                    <a:ext uri="{9D8B030D-6E8A-4147-A177-3AD203B41FA5}">
                      <a16:colId xmlns:a16="http://schemas.microsoft.com/office/drawing/2014/main" val="20002"/>
                    </a:ext>
                  </a:extLst>
                </a:gridCol>
              </a:tblGrid>
              <a:tr h="1524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200" b="0" i="0" u="none" strike="noStrike" cap="none" normalizeH="0" baseline="0" dirty="0">
                        <a:ln>
                          <a:noFill/>
                        </a:ln>
                        <a:solidFill>
                          <a:schemeClr val="tx1"/>
                        </a:solidFill>
                        <a:effectLst/>
                        <a:latin typeface="Arial" pitchFamily="34" charset="0"/>
                        <a:cs typeface="Arial" pitchFamily="34" charset="0"/>
                      </a:endParaRPr>
                    </a:p>
                  </a:txBody>
                  <a:tcPr marT="45729" marB="4572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u="none" strike="noStrike" cap="none" normalizeH="0" baseline="0">
                          <a:ln>
                            <a:noFill/>
                          </a:ln>
                          <a:effectLst/>
                        </a:rPr>
                        <a:t>Feature</a:t>
                      </a:r>
                      <a:endParaRPr kumimoji="0" lang="en-US" sz="2200" b="1" i="0" u="none" strike="noStrike" cap="none" normalizeH="0" baseline="0">
                        <a:ln>
                          <a:noFill/>
                        </a:ln>
                        <a:solidFill>
                          <a:schemeClr val="tx1"/>
                        </a:solidFill>
                        <a:effectLst/>
                        <a:latin typeface="Arial" pitchFamily="34" charset="0"/>
                        <a:cs typeface="Arial" pitchFamily="34" charset="0"/>
                      </a:endParaRPr>
                    </a:p>
                  </a:txBody>
                  <a:tcPr marT="45729" marB="4572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u="none" strike="noStrike" cap="none" normalizeH="0" baseline="0" dirty="0">
                          <a:ln>
                            <a:noFill/>
                          </a:ln>
                          <a:effectLst/>
                        </a:rPr>
                        <a:t>Adaptation</a:t>
                      </a:r>
                      <a:endParaRPr kumimoji="0" lang="en-US" sz="2200" b="1" i="0" u="none" strike="noStrike" cap="none" normalizeH="0" baseline="0" dirty="0">
                        <a:ln>
                          <a:noFill/>
                        </a:ln>
                        <a:solidFill>
                          <a:schemeClr val="tx1"/>
                        </a:solidFill>
                        <a:effectLst/>
                        <a:latin typeface="Arial" pitchFamily="34" charset="0"/>
                        <a:cs typeface="Arial" pitchFamily="34" charset="0"/>
                      </a:endParaRPr>
                    </a:p>
                  </a:txBody>
                  <a:tcPr marT="45729" marB="45729" horzOverflow="overflow"/>
                </a:tc>
                <a:extLst>
                  <a:ext uri="{0D108BD9-81ED-4DB2-BD59-A6C34878D82A}">
                    <a16:rowId xmlns:a16="http://schemas.microsoft.com/office/drawing/2014/main" val="10000"/>
                  </a:ext>
                </a:extLst>
              </a:tr>
              <a:tr h="6402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u="none" strike="noStrike" cap="none" normalizeH="0" baseline="0">
                          <a:ln>
                            <a:noFill/>
                          </a:ln>
                          <a:effectLst/>
                        </a:rPr>
                        <a:t>1</a:t>
                      </a:r>
                      <a:endParaRPr kumimoji="0" lang="en-US" sz="2200" b="0" i="0" u="none" strike="noStrike" cap="none" normalizeH="0" baseline="0">
                        <a:ln>
                          <a:noFill/>
                        </a:ln>
                        <a:solidFill>
                          <a:schemeClr val="tx1"/>
                        </a:solidFill>
                        <a:effectLst/>
                        <a:latin typeface="Arial" pitchFamily="34" charset="0"/>
                        <a:cs typeface="Arial" pitchFamily="34" charset="0"/>
                      </a:endParaRPr>
                    </a:p>
                  </a:txBody>
                  <a:tcPr marT="45729" marB="45729"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u="none" strike="noStrike" cap="none" normalizeH="0" baseline="0">
                          <a:ln>
                            <a:noFill/>
                          </a:ln>
                          <a:effectLst/>
                        </a:rPr>
                        <a:t>Long and narrow</a:t>
                      </a:r>
                      <a:endParaRPr kumimoji="0" lang="en-US" sz="2200" b="0" i="0" u="none" strike="noStrike" cap="none" normalizeH="0" baseline="0">
                        <a:ln>
                          <a:noFill/>
                        </a:ln>
                        <a:solidFill>
                          <a:schemeClr val="tx1"/>
                        </a:solidFill>
                        <a:effectLst/>
                        <a:latin typeface="Arial" pitchFamily="34" charset="0"/>
                        <a:cs typeface="Arial" pitchFamily="34" charset="0"/>
                      </a:endParaRPr>
                    </a:p>
                  </a:txBody>
                  <a:tcPr marT="45729" marB="45729"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u="none" strike="noStrike" cap="none" normalizeH="0" baseline="0">
                          <a:ln>
                            <a:noFill/>
                          </a:ln>
                          <a:effectLst/>
                        </a:rPr>
                        <a:t>Increases SA:V, thus increasing rate of absorption of water and mineral salts</a:t>
                      </a:r>
                      <a:endParaRPr kumimoji="0" lang="en-US" sz="2200" b="0" i="0" u="none" strike="noStrike" cap="none" normalizeH="0" baseline="0">
                        <a:ln>
                          <a:noFill/>
                        </a:ln>
                        <a:solidFill>
                          <a:schemeClr val="tx1"/>
                        </a:solidFill>
                        <a:effectLst/>
                        <a:latin typeface="Arial" pitchFamily="34" charset="0"/>
                        <a:cs typeface="Arial" pitchFamily="34" charset="0"/>
                      </a:endParaRPr>
                    </a:p>
                  </a:txBody>
                  <a:tcPr marT="45729" marB="45729" horzOverflow="overflow"/>
                </a:tc>
                <a:extLst>
                  <a:ext uri="{0D108BD9-81ED-4DB2-BD59-A6C34878D82A}">
                    <a16:rowId xmlns:a16="http://schemas.microsoft.com/office/drawing/2014/main" val="10001"/>
                  </a:ext>
                </a:extLst>
              </a:tr>
              <a:tr h="12438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u="none" strike="noStrike" cap="none" normalizeH="0" baseline="0">
                          <a:ln>
                            <a:noFill/>
                          </a:ln>
                          <a:effectLst/>
                        </a:rPr>
                        <a:t>2</a:t>
                      </a:r>
                      <a:endParaRPr kumimoji="0" lang="en-US" sz="2200" b="0" i="0" u="none" strike="noStrike" cap="none" normalizeH="0" baseline="0">
                        <a:ln>
                          <a:noFill/>
                        </a:ln>
                        <a:solidFill>
                          <a:schemeClr val="tx1"/>
                        </a:solidFill>
                        <a:effectLst/>
                        <a:latin typeface="Arial" pitchFamily="34" charset="0"/>
                        <a:cs typeface="Arial" pitchFamily="34" charset="0"/>
                      </a:endParaRPr>
                    </a:p>
                  </a:txBody>
                  <a:tcPr marT="45729" marB="45729"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u="none" strike="noStrike" cap="none" normalizeH="0" baseline="0">
                          <a:ln>
                            <a:noFill/>
                          </a:ln>
                          <a:effectLst/>
                        </a:rPr>
                        <a:t>Has cell surface membrane</a:t>
                      </a:r>
                      <a:endParaRPr kumimoji="0" lang="en-US" sz="2200" b="0" i="0" u="none" strike="noStrike" cap="none" normalizeH="0" baseline="0">
                        <a:ln>
                          <a:noFill/>
                        </a:ln>
                        <a:solidFill>
                          <a:schemeClr val="tx1"/>
                        </a:solidFill>
                        <a:effectLst/>
                        <a:latin typeface="Arial" pitchFamily="34" charset="0"/>
                        <a:cs typeface="Arial" pitchFamily="34" charset="0"/>
                      </a:endParaRPr>
                    </a:p>
                  </a:txBody>
                  <a:tcPr marT="45729" marB="45729"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u="none" strike="noStrike" cap="none" normalizeH="0" baseline="0" dirty="0">
                          <a:ln>
                            <a:noFill/>
                          </a:ln>
                          <a:effectLst/>
                        </a:rPr>
                        <a:t>Partially permeable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u="none" strike="noStrike" cap="none" normalizeH="0" baseline="0" dirty="0">
                          <a:ln>
                            <a:noFill/>
                          </a:ln>
                          <a:effectLst/>
                        </a:rPr>
                        <a:t>Maintains high conc. of sugars, amino acids and salts in cell sap. Results in lower water potential than soil solution so water can enter by osmosis</a:t>
                      </a:r>
                      <a:endParaRPr kumimoji="0" lang="en-US" sz="2200" b="0" i="0" u="none" strike="noStrike" cap="none" normalizeH="0" baseline="0" dirty="0">
                        <a:ln>
                          <a:noFill/>
                        </a:ln>
                        <a:solidFill>
                          <a:schemeClr val="tx1"/>
                        </a:solidFill>
                        <a:effectLst/>
                        <a:latin typeface="Arial" pitchFamily="34" charset="0"/>
                        <a:cs typeface="Arial" pitchFamily="34" charset="0"/>
                      </a:endParaRPr>
                    </a:p>
                  </a:txBody>
                  <a:tcPr marT="45729" marB="45729" horzOverflow="overflow"/>
                </a:tc>
                <a:extLst>
                  <a:ext uri="{0D108BD9-81ED-4DB2-BD59-A6C34878D82A}">
                    <a16:rowId xmlns:a16="http://schemas.microsoft.com/office/drawing/2014/main" val="10002"/>
                  </a:ext>
                </a:extLst>
              </a:tr>
              <a:tr h="65735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u="none" strike="noStrike" cap="none" normalizeH="0" baseline="0">
                          <a:ln>
                            <a:noFill/>
                          </a:ln>
                          <a:effectLst/>
                        </a:rPr>
                        <a:t>3</a:t>
                      </a:r>
                      <a:endParaRPr kumimoji="0" lang="en-US" sz="2200" b="0" i="0" u="none" strike="noStrike" cap="none" normalizeH="0" baseline="0">
                        <a:ln>
                          <a:noFill/>
                        </a:ln>
                        <a:solidFill>
                          <a:schemeClr val="tx1"/>
                        </a:solidFill>
                        <a:effectLst/>
                        <a:latin typeface="Arial" pitchFamily="34" charset="0"/>
                        <a:cs typeface="Arial" pitchFamily="34" charset="0"/>
                      </a:endParaRPr>
                    </a:p>
                  </a:txBody>
                  <a:tcPr marT="45729" marB="45729"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u="none" strike="noStrike" cap="none" normalizeH="0" baseline="0" dirty="0">
                          <a:ln>
                            <a:noFill/>
                          </a:ln>
                          <a:effectLst/>
                        </a:rPr>
                        <a:t>Is living</a:t>
                      </a:r>
                      <a:endParaRPr kumimoji="0" lang="en-US" sz="2200" b="0" i="0" u="none" strike="noStrike" cap="none" normalizeH="0" baseline="0" dirty="0">
                        <a:ln>
                          <a:noFill/>
                        </a:ln>
                        <a:solidFill>
                          <a:schemeClr val="tx1"/>
                        </a:solidFill>
                        <a:effectLst/>
                        <a:latin typeface="Arial" pitchFamily="34" charset="0"/>
                        <a:cs typeface="Arial" pitchFamily="34" charset="0"/>
                      </a:endParaRPr>
                    </a:p>
                  </a:txBody>
                  <a:tcPr marT="45729" marB="45729"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u="none" strike="noStrike" cap="none" normalizeH="0" baseline="0" dirty="0">
                          <a:ln>
                            <a:noFill/>
                          </a:ln>
                          <a:effectLst/>
                        </a:rPr>
                        <a:t>Able to provide energy for active transport of ions into cell</a:t>
                      </a:r>
                      <a:endParaRPr kumimoji="0" lang="en-US" sz="2200" b="0" i="0" u="none" strike="noStrike" cap="none" normalizeH="0" baseline="0" dirty="0">
                        <a:ln>
                          <a:noFill/>
                        </a:ln>
                        <a:solidFill>
                          <a:schemeClr val="tx1"/>
                        </a:solidFill>
                        <a:effectLst/>
                        <a:latin typeface="Arial" pitchFamily="34" charset="0"/>
                        <a:cs typeface="Arial" pitchFamily="34" charset="0"/>
                      </a:endParaRPr>
                    </a:p>
                  </a:txBody>
                  <a:tcPr marT="45729" marB="45729" horzOverflow="overflow"/>
                </a:tc>
                <a:extLst>
                  <a:ext uri="{0D108BD9-81ED-4DB2-BD59-A6C34878D82A}">
                    <a16:rowId xmlns:a16="http://schemas.microsoft.com/office/drawing/2014/main" val="10003"/>
                  </a:ext>
                </a:extLst>
              </a:tr>
              <a:tr h="65735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u="none" strike="noStrike" cap="none" normalizeH="0" baseline="0" dirty="0">
                          <a:ln>
                            <a:noFill/>
                          </a:ln>
                          <a:effectLst/>
                        </a:rPr>
                        <a:t>4</a:t>
                      </a:r>
                      <a:endParaRPr kumimoji="0" lang="en-US" sz="2200" b="0" i="0" u="none" strike="noStrike" cap="none" normalizeH="0" baseline="0" dirty="0">
                        <a:ln>
                          <a:noFill/>
                        </a:ln>
                        <a:solidFill>
                          <a:schemeClr val="tx1"/>
                        </a:solidFill>
                        <a:effectLst/>
                        <a:latin typeface="Arial" pitchFamily="34" charset="0"/>
                        <a:cs typeface="Arial" pitchFamily="34" charset="0"/>
                      </a:endParaRPr>
                    </a:p>
                  </a:txBody>
                  <a:tcPr marT="45729" marB="45729"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u="none" strike="noStrike" cap="none" normalizeH="0" baseline="0" dirty="0">
                          <a:ln>
                            <a:noFill/>
                          </a:ln>
                          <a:effectLst/>
                        </a:rPr>
                        <a:t>Has protein transporters</a:t>
                      </a:r>
                      <a:endParaRPr kumimoji="0" lang="en-US" sz="2200" b="0" i="0" u="none" strike="noStrike" cap="none" normalizeH="0" baseline="0" dirty="0">
                        <a:ln>
                          <a:noFill/>
                        </a:ln>
                        <a:solidFill>
                          <a:schemeClr val="tx1"/>
                        </a:solidFill>
                        <a:effectLst/>
                        <a:latin typeface="Arial" pitchFamily="34" charset="0"/>
                        <a:cs typeface="Arial" pitchFamily="34" charset="0"/>
                      </a:endParaRPr>
                    </a:p>
                  </a:txBody>
                  <a:tcPr marT="45729" marB="45729"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u="none" strike="noStrike" cap="none" normalizeH="0" baseline="0" dirty="0">
                          <a:ln>
                            <a:noFill/>
                          </a:ln>
                          <a:effectLst/>
                        </a:rPr>
                        <a:t>Able to transport specific mineral ions into the cell.</a:t>
                      </a:r>
                      <a:endParaRPr kumimoji="0" lang="en-US" sz="2200" b="0" i="0" u="none" strike="noStrike" cap="none" normalizeH="0" baseline="0" dirty="0">
                        <a:ln>
                          <a:noFill/>
                        </a:ln>
                        <a:solidFill>
                          <a:schemeClr val="tx1"/>
                        </a:solidFill>
                        <a:effectLst/>
                        <a:latin typeface="Arial" pitchFamily="34" charset="0"/>
                        <a:cs typeface="Arial" pitchFamily="34" charset="0"/>
                      </a:endParaRPr>
                    </a:p>
                  </a:txBody>
                  <a:tcPr marT="45729" marB="45729" horzOverflow="overflow"/>
                </a:tc>
                <a:extLst>
                  <a:ext uri="{0D108BD9-81ED-4DB2-BD59-A6C34878D82A}">
                    <a16:rowId xmlns:a16="http://schemas.microsoft.com/office/drawing/2014/main" val="10004"/>
                  </a:ext>
                </a:extLst>
              </a:tr>
            </a:tbl>
          </a:graphicData>
        </a:graphic>
      </p:graphicFrame>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r>
              <a:rPr lang="en-US">
                <a:latin typeface="Arial" pitchFamily="34" charset="0"/>
                <a:cs typeface="Arial" pitchFamily="34" charset="0"/>
              </a:rPr>
              <a:t>2. Up the stem</a:t>
            </a:r>
          </a:p>
        </p:txBody>
      </p:sp>
      <p:sp>
        <p:nvSpPr>
          <p:cNvPr id="52227" name="Rectangle 3"/>
          <p:cNvSpPr>
            <a:spLocks noGrp="1" noChangeArrowheads="1"/>
          </p:cNvSpPr>
          <p:nvPr>
            <p:ph idx="1"/>
          </p:nvPr>
        </p:nvSpPr>
        <p:spPr>
          <a:xfrm>
            <a:off x="457200" y="1600200"/>
            <a:ext cx="8229600" cy="4525963"/>
          </a:xfrm>
        </p:spPr>
        <p:txBody>
          <a:bodyPr/>
          <a:lstStyle/>
          <a:p>
            <a:pPr marL="609600" indent="-609600">
              <a:lnSpc>
                <a:spcPct val="80000"/>
              </a:lnSpc>
              <a:buFontTx/>
              <a:buNone/>
            </a:pPr>
            <a:r>
              <a:rPr lang="en-US" sz="2400" b="1">
                <a:latin typeface="Arial" pitchFamily="34" charset="0"/>
                <a:cs typeface="Arial" pitchFamily="34" charset="0"/>
              </a:rPr>
              <a:t>a. Root pressure</a:t>
            </a:r>
          </a:p>
          <a:p>
            <a:pPr marL="609600" indent="-609600">
              <a:lnSpc>
                <a:spcPct val="120000"/>
              </a:lnSpc>
              <a:spcBef>
                <a:spcPct val="0"/>
              </a:spcBef>
            </a:pPr>
            <a:r>
              <a:rPr lang="en-US" sz="2400">
                <a:latin typeface="Arial" pitchFamily="34" charset="0"/>
                <a:cs typeface="Arial" pitchFamily="34" charset="0"/>
              </a:rPr>
              <a:t>Root cells </a:t>
            </a:r>
            <a:r>
              <a:rPr lang="en-US" sz="2400" u="sng">
                <a:solidFill>
                  <a:srgbClr val="FF0000"/>
                </a:solidFill>
                <a:latin typeface="Arial" pitchFamily="34" charset="0"/>
                <a:cs typeface="Arial" pitchFamily="34" charset="0"/>
              </a:rPr>
              <a:t>actively</a:t>
            </a:r>
            <a:r>
              <a:rPr lang="en-US" sz="2400">
                <a:solidFill>
                  <a:srgbClr val="FF0000"/>
                </a:solidFill>
                <a:latin typeface="Arial" pitchFamily="34" charset="0"/>
                <a:cs typeface="Arial" pitchFamily="34" charset="0"/>
              </a:rPr>
              <a:t> pump</a:t>
            </a:r>
            <a:r>
              <a:rPr lang="en-US" sz="2400">
                <a:latin typeface="Arial" pitchFamily="34" charset="0"/>
                <a:cs typeface="Arial" pitchFamily="34" charset="0"/>
              </a:rPr>
              <a:t> inorganic ions </a:t>
            </a:r>
            <a:r>
              <a:rPr lang="en-US" sz="2400">
                <a:solidFill>
                  <a:srgbClr val="FF0000"/>
                </a:solidFill>
                <a:latin typeface="Arial" pitchFamily="34" charset="0"/>
                <a:cs typeface="Arial" pitchFamily="34" charset="0"/>
              </a:rPr>
              <a:t>into the xylem</a:t>
            </a:r>
            <a:r>
              <a:rPr lang="en-US" sz="2400">
                <a:latin typeface="Arial" pitchFamily="34" charset="0"/>
                <a:cs typeface="Arial" pitchFamily="34" charset="0"/>
              </a:rPr>
              <a:t> and the root endodermis holds the ions there.</a:t>
            </a:r>
          </a:p>
          <a:p>
            <a:pPr marL="609600" indent="-609600">
              <a:lnSpc>
                <a:spcPct val="120000"/>
              </a:lnSpc>
              <a:spcBef>
                <a:spcPct val="0"/>
              </a:spcBef>
            </a:pPr>
            <a:r>
              <a:rPr lang="en-US" sz="2400">
                <a:latin typeface="Arial" pitchFamily="34" charset="0"/>
                <a:cs typeface="Arial" pitchFamily="34" charset="0"/>
              </a:rPr>
              <a:t>As ions accumulate in the xylem, </a:t>
            </a:r>
            <a:r>
              <a:rPr lang="en-US" sz="2400">
                <a:solidFill>
                  <a:srgbClr val="FF0000"/>
                </a:solidFill>
                <a:latin typeface="Arial" pitchFamily="34" charset="0"/>
                <a:cs typeface="Arial" pitchFamily="34" charset="0"/>
              </a:rPr>
              <a:t>water enters by osmosis</a:t>
            </a:r>
            <a:r>
              <a:rPr lang="en-US" sz="2400">
                <a:latin typeface="Arial" pitchFamily="34" charset="0"/>
                <a:cs typeface="Arial" pitchFamily="34" charset="0"/>
              </a:rPr>
              <a:t>, </a:t>
            </a:r>
            <a:r>
              <a:rPr lang="en-US" sz="2400">
                <a:solidFill>
                  <a:srgbClr val="000000"/>
                </a:solidFill>
                <a:latin typeface="Arial" pitchFamily="34" charset="0"/>
                <a:cs typeface="Arial" pitchFamily="34" charset="0"/>
              </a:rPr>
              <a:t>pushing the xylem sap upward ahead of it.</a:t>
            </a:r>
          </a:p>
          <a:p>
            <a:pPr marL="609600" indent="-609600">
              <a:lnSpc>
                <a:spcPct val="120000"/>
              </a:lnSpc>
              <a:spcBef>
                <a:spcPct val="0"/>
              </a:spcBef>
            </a:pPr>
            <a:r>
              <a:rPr lang="en-US" sz="2400">
                <a:latin typeface="Arial" pitchFamily="34" charset="0"/>
                <a:cs typeface="Arial" pitchFamily="34" charset="0"/>
              </a:rPr>
              <a:t>This force, called </a:t>
            </a:r>
            <a:r>
              <a:rPr lang="en-US" sz="2400" b="1">
                <a:solidFill>
                  <a:srgbClr val="0000FF"/>
                </a:solidFill>
                <a:latin typeface="Arial" pitchFamily="34" charset="0"/>
                <a:cs typeface="Arial" pitchFamily="34" charset="0"/>
              </a:rPr>
              <a:t>root pressure</a:t>
            </a:r>
            <a:r>
              <a:rPr lang="en-US" sz="2400">
                <a:latin typeface="Arial" pitchFamily="34" charset="0"/>
                <a:cs typeface="Arial" pitchFamily="34" charset="0"/>
              </a:rPr>
              <a:t>, can push xylem sap up to a few metres.</a:t>
            </a:r>
          </a:p>
          <a:p>
            <a:pPr marL="609600" indent="-609600">
              <a:lnSpc>
                <a:spcPct val="120000"/>
              </a:lnSpc>
              <a:spcBef>
                <a:spcPct val="0"/>
              </a:spcBef>
            </a:pPr>
            <a:r>
              <a:rPr lang="en-US" sz="2400">
                <a:latin typeface="Arial" pitchFamily="34" charset="0"/>
                <a:cs typeface="Arial" pitchFamily="34" charset="0"/>
              </a:rPr>
              <a:t>Root pressure is </a:t>
            </a:r>
            <a:r>
              <a:rPr lang="en-US" sz="2400" u="sng">
                <a:latin typeface="Arial" pitchFamily="34" charset="0"/>
                <a:cs typeface="Arial" pitchFamily="34" charset="0"/>
              </a:rPr>
              <a:t>not enough</a:t>
            </a:r>
            <a:r>
              <a:rPr lang="en-US" sz="2400">
                <a:latin typeface="Arial" pitchFamily="34" charset="0"/>
                <a:cs typeface="Arial" pitchFamily="34" charset="0"/>
              </a:rPr>
              <a:t> to bring water up all trees.</a:t>
            </a:r>
          </a:p>
          <a:p>
            <a:pPr marL="609600" indent="-609600">
              <a:lnSpc>
                <a:spcPct val="80000"/>
              </a:lnSpc>
              <a:buFontTx/>
              <a:buNone/>
            </a:pPr>
            <a:endParaRPr lang="en-US" sz="2400">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2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2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22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2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a:lstStyle/>
          <a:p>
            <a:r>
              <a:rPr lang="en-US">
                <a:latin typeface="Arial" pitchFamily="34" charset="0"/>
                <a:cs typeface="Arial" pitchFamily="34" charset="0"/>
              </a:rPr>
              <a:t>2. Up the stem</a:t>
            </a:r>
          </a:p>
        </p:txBody>
      </p:sp>
      <p:sp>
        <p:nvSpPr>
          <p:cNvPr id="53251" name="Rectangle 3"/>
          <p:cNvSpPr>
            <a:spLocks noGrp="1" noChangeArrowheads="1"/>
          </p:cNvSpPr>
          <p:nvPr>
            <p:ph idx="1"/>
          </p:nvPr>
        </p:nvSpPr>
        <p:spPr>
          <a:xfrm>
            <a:off x="457200" y="1600200"/>
            <a:ext cx="7696200" cy="5029200"/>
          </a:xfrm>
        </p:spPr>
        <p:txBody>
          <a:bodyPr/>
          <a:lstStyle/>
          <a:p>
            <a:pPr>
              <a:lnSpc>
                <a:spcPct val="80000"/>
              </a:lnSpc>
              <a:buFontTx/>
              <a:buNone/>
            </a:pPr>
            <a:r>
              <a:rPr lang="en-US" sz="2400" b="1">
                <a:latin typeface="Arial" pitchFamily="34" charset="0"/>
                <a:cs typeface="Arial" pitchFamily="34" charset="0"/>
              </a:rPr>
              <a:t>b. Capillary action</a:t>
            </a:r>
            <a:r>
              <a:rPr lang="en-US" sz="2400">
                <a:latin typeface="Arial" pitchFamily="34" charset="0"/>
                <a:cs typeface="Arial" pitchFamily="34" charset="0"/>
              </a:rPr>
              <a:t> </a:t>
            </a:r>
          </a:p>
          <a:p>
            <a:pPr>
              <a:lnSpc>
                <a:spcPct val="120000"/>
              </a:lnSpc>
              <a:spcBef>
                <a:spcPct val="0"/>
              </a:spcBef>
              <a:buFontTx/>
              <a:buChar char="-"/>
            </a:pPr>
            <a:r>
              <a:rPr lang="en-US" sz="2400">
                <a:latin typeface="Arial" pitchFamily="34" charset="0"/>
                <a:cs typeface="Arial" pitchFamily="34" charset="0"/>
              </a:rPr>
              <a:t>If water is present in a narrow </a:t>
            </a:r>
            <a:r>
              <a:rPr lang="en-US" sz="2400">
                <a:solidFill>
                  <a:srgbClr val="000000"/>
                </a:solidFill>
                <a:latin typeface="Arial" pitchFamily="34" charset="0"/>
                <a:cs typeface="Arial" pitchFamily="34" charset="0"/>
              </a:rPr>
              <a:t>(capillary) tube, </a:t>
            </a:r>
            <a:r>
              <a:rPr lang="en-US" sz="2400">
                <a:solidFill>
                  <a:srgbClr val="FF0000"/>
                </a:solidFill>
                <a:latin typeface="Arial" pitchFamily="34" charset="0"/>
                <a:cs typeface="Arial" pitchFamily="34" charset="0"/>
              </a:rPr>
              <a:t>forces </a:t>
            </a:r>
            <a:r>
              <a:rPr lang="en-US" sz="2400">
                <a:solidFill>
                  <a:srgbClr val="000000"/>
                </a:solidFill>
                <a:latin typeface="Arial" pitchFamily="34" charset="0"/>
                <a:cs typeface="Arial" pitchFamily="34" charset="0"/>
              </a:rPr>
              <a:t>of attraction exist between:</a:t>
            </a:r>
          </a:p>
          <a:p>
            <a:pPr>
              <a:lnSpc>
                <a:spcPct val="120000"/>
              </a:lnSpc>
              <a:spcBef>
                <a:spcPct val="0"/>
              </a:spcBef>
              <a:buFontTx/>
              <a:buChar char="-"/>
            </a:pPr>
            <a:r>
              <a:rPr lang="en-US" sz="2400">
                <a:latin typeface="Arial" pitchFamily="34" charset="0"/>
                <a:cs typeface="Arial" pitchFamily="34" charset="0"/>
              </a:rPr>
              <a:t>Water molecules</a:t>
            </a:r>
          </a:p>
          <a:p>
            <a:pPr>
              <a:lnSpc>
                <a:spcPct val="120000"/>
              </a:lnSpc>
              <a:spcBef>
                <a:spcPct val="0"/>
              </a:spcBef>
              <a:buFontTx/>
              <a:buChar char="-"/>
            </a:pPr>
            <a:r>
              <a:rPr lang="en-US" sz="2400">
                <a:latin typeface="Arial" pitchFamily="34" charset="0"/>
                <a:cs typeface="Arial" pitchFamily="34" charset="0"/>
              </a:rPr>
              <a:t>Water molecules and surface of the tube</a:t>
            </a:r>
          </a:p>
          <a:p>
            <a:pPr>
              <a:lnSpc>
                <a:spcPct val="120000"/>
              </a:lnSpc>
              <a:spcBef>
                <a:spcPct val="0"/>
              </a:spcBef>
              <a:buFontTx/>
              <a:buChar char="-"/>
            </a:pPr>
            <a:r>
              <a:rPr lang="en-US" sz="2400">
                <a:solidFill>
                  <a:srgbClr val="000000"/>
                </a:solidFill>
                <a:latin typeface="Arial" pitchFamily="34" charset="0"/>
                <a:cs typeface="Arial" pitchFamily="34" charset="0"/>
              </a:rPr>
              <a:t>Causes</a:t>
            </a:r>
            <a:r>
              <a:rPr lang="en-US" sz="2400">
                <a:latin typeface="Arial" pitchFamily="34" charset="0"/>
                <a:cs typeface="Arial" pitchFamily="34" charset="0"/>
              </a:rPr>
              <a:t> </a:t>
            </a:r>
            <a:r>
              <a:rPr lang="en-US" sz="2400">
                <a:solidFill>
                  <a:srgbClr val="000000"/>
                </a:solidFill>
                <a:latin typeface="Arial" pitchFamily="34" charset="0"/>
                <a:cs typeface="Arial" pitchFamily="34" charset="0"/>
              </a:rPr>
              <a:t>water to move up the tubes</a:t>
            </a:r>
          </a:p>
          <a:p>
            <a:pPr>
              <a:lnSpc>
                <a:spcPct val="120000"/>
              </a:lnSpc>
              <a:spcBef>
                <a:spcPct val="0"/>
              </a:spcBef>
              <a:buFontTx/>
              <a:buChar char="-"/>
            </a:pPr>
            <a:r>
              <a:rPr lang="en-US" sz="2400">
                <a:latin typeface="Arial" pitchFamily="34" charset="0"/>
                <a:cs typeface="Arial" pitchFamily="34" charset="0"/>
              </a:rPr>
              <a:t>Effect is called </a:t>
            </a:r>
            <a:r>
              <a:rPr lang="en-US" sz="2400">
                <a:solidFill>
                  <a:srgbClr val="FF0000"/>
                </a:solidFill>
                <a:latin typeface="Arial" pitchFamily="34" charset="0"/>
                <a:cs typeface="Arial" pitchFamily="34" charset="0"/>
              </a:rPr>
              <a:t>capillary action </a:t>
            </a:r>
          </a:p>
          <a:p>
            <a:pPr>
              <a:lnSpc>
                <a:spcPct val="120000"/>
              </a:lnSpc>
              <a:spcBef>
                <a:spcPct val="0"/>
              </a:spcBef>
              <a:buFontTx/>
              <a:buChar char="-"/>
            </a:pPr>
            <a:r>
              <a:rPr lang="en-US" sz="2400">
                <a:latin typeface="Arial" pitchFamily="34" charset="0"/>
                <a:cs typeface="Arial" pitchFamily="34" charset="0"/>
              </a:rPr>
              <a:t>Cannot account for water rising up a tall tree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2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25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25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325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325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32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152400" y="31750"/>
            <a:ext cx="6153150" cy="1411288"/>
          </a:xfrm>
        </p:spPr>
        <p:txBody>
          <a:bodyPr/>
          <a:lstStyle/>
          <a:p>
            <a:r>
              <a:rPr lang="en-US">
                <a:latin typeface="Arial" pitchFamily="34" charset="0"/>
                <a:cs typeface="Arial" pitchFamily="34" charset="0"/>
              </a:rPr>
              <a:t>Up the stem</a:t>
            </a:r>
          </a:p>
        </p:txBody>
      </p:sp>
      <p:sp>
        <p:nvSpPr>
          <p:cNvPr id="55299" name="Rectangle 3"/>
          <p:cNvSpPr>
            <a:spLocks noGrp="1" noChangeArrowheads="1"/>
          </p:cNvSpPr>
          <p:nvPr>
            <p:ph idx="1"/>
          </p:nvPr>
        </p:nvSpPr>
        <p:spPr>
          <a:xfrm>
            <a:off x="381000" y="1676400"/>
            <a:ext cx="8001000" cy="4953000"/>
          </a:xfrm>
        </p:spPr>
        <p:txBody>
          <a:bodyPr/>
          <a:lstStyle/>
          <a:p>
            <a:pPr>
              <a:spcBef>
                <a:spcPct val="0"/>
              </a:spcBef>
              <a:buFontTx/>
              <a:buNone/>
            </a:pPr>
            <a:r>
              <a:rPr lang="en-US" sz="2400" b="1">
                <a:latin typeface="Arial" pitchFamily="34" charset="0"/>
                <a:cs typeface="Arial" pitchFamily="34" charset="0"/>
              </a:rPr>
              <a:t>c. Transpiration pull</a:t>
            </a:r>
          </a:p>
          <a:p>
            <a:pPr>
              <a:spcBef>
                <a:spcPct val="0"/>
              </a:spcBef>
              <a:buFontTx/>
              <a:buNone/>
            </a:pPr>
            <a:endParaRPr lang="en-US" sz="2400" b="1">
              <a:latin typeface="Arial" pitchFamily="34" charset="0"/>
              <a:cs typeface="Arial" pitchFamily="34" charset="0"/>
            </a:endParaRPr>
          </a:p>
          <a:p>
            <a:pPr>
              <a:spcBef>
                <a:spcPct val="0"/>
              </a:spcBef>
              <a:buFontTx/>
              <a:buChar char="-"/>
            </a:pPr>
            <a:r>
              <a:rPr lang="en-US" sz="2400" b="1">
                <a:latin typeface="Arial" pitchFamily="34" charset="0"/>
                <a:cs typeface="Arial" pitchFamily="34" charset="0"/>
              </a:rPr>
              <a:t>Transpiration:</a:t>
            </a:r>
            <a:r>
              <a:rPr lang="en-US" sz="2400">
                <a:latin typeface="Arial" pitchFamily="34" charset="0"/>
                <a:cs typeface="Arial" pitchFamily="34" charset="0"/>
              </a:rPr>
              <a:t> </a:t>
            </a:r>
            <a:r>
              <a:rPr lang="en-US" sz="2400">
                <a:solidFill>
                  <a:srgbClr val="FF0000"/>
                </a:solidFill>
                <a:latin typeface="Arial" pitchFamily="34" charset="0"/>
                <a:cs typeface="Arial" pitchFamily="34" charset="0"/>
              </a:rPr>
              <a:t>Loss of water</a:t>
            </a:r>
            <a:r>
              <a:rPr lang="en-US" sz="2400">
                <a:latin typeface="Arial" pitchFamily="34" charset="0"/>
                <a:cs typeface="Arial" pitchFamily="34" charset="0"/>
              </a:rPr>
              <a:t> from aerial parts of plant, especially through stomata of leaves</a:t>
            </a:r>
          </a:p>
          <a:p>
            <a:pPr>
              <a:spcBef>
                <a:spcPct val="0"/>
              </a:spcBef>
              <a:buFontTx/>
              <a:buChar char="-"/>
            </a:pPr>
            <a:endParaRPr lang="en-US" sz="2400">
              <a:latin typeface="Arial" pitchFamily="34" charset="0"/>
              <a:cs typeface="Arial" pitchFamily="34" charset="0"/>
            </a:endParaRPr>
          </a:p>
          <a:p>
            <a:pPr>
              <a:spcBef>
                <a:spcPct val="0"/>
              </a:spcBef>
              <a:buFontTx/>
              <a:buChar char="-"/>
            </a:pPr>
            <a:r>
              <a:rPr lang="en-US" sz="2400" b="1">
                <a:latin typeface="Arial" pitchFamily="34" charset="0"/>
                <a:cs typeface="Arial" pitchFamily="34" charset="0"/>
              </a:rPr>
              <a:t>Transpiration pull:</a:t>
            </a:r>
            <a:r>
              <a:rPr lang="en-US" sz="2400">
                <a:latin typeface="Arial" pitchFamily="34" charset="0"/>
                <a:cs typeface="Arial" pitchFamily="34" charset="0"/>
              </a:rPr>
              <a:t> </a:t>
            </a:r>
            <a:r>
              <a:rPr lang="en-US" sz="2400">
                <a:solidFill>
                  <a:srgbClr val="FF0000"/>
                </a:solidFill>
                <a:latin typeface="Arial" pitchFamily="34" charset="0"/>
                <a:cs typeface="Arial" pitchFamily="34" charset="0"/>
              </a:rPr>
              <a:t>Suction force</a:t>
            </a:r>
            <a:r>
              <a:rPr lang="en-US" sz="2400">
                <a:latin typeface="Arial" pitchFamily="34" charset="0"/>
                <a:cs typeface="Arial" pitchFamily="34" charset="0"/>
              </a:rPr>
              <a:t> caused by transpiration</a:t>
            </a:r>
          </a:p>
          <a:p>
            <a:pPr>
              <a:spcBef>
                <a:spcPct val="0"/>
              </a:spcBef>
              <a:buFontTx/>
              <a:buChar char="-"/>
            </a:pPr>
            <a:r>
              <a:rPr lang="en-US" sz="2400">
                <a:latin typeface="Arial" pitchFamily="34" charset="0"/>
                <a:cs typeface="Arial" pitchFamily="34" charset="0"/>
              </a:rPr>
              <a:t>Main factor that causes water to move up the xylem</a:t>
            </a:r>
          </a:p>
          <a:p>
            <a:pPr>
              <a:spcBef>
                <a:spcPct val="0"/>
              </a:spcBef>
              <a:buFontTx/>
              <a:buChar char="-"/>
            </a:pPr>
            <a:endParaRPr lang="en-US" sz="2400">
              <a:latin typeface="Arial" pitchFamily="34" charset="0"/>
              <a:cs typeface="Arial" pitchFamily="34" charset="0"/>
            </a:endParaRPr>
          </a:p>
          <a:p>
            <a:pPr>
              <a:spcBef>
                <a:spcPct val="0"/>
              </a:spcBef>
              <a:buFontTx/>
              <a:buChar char="-"/>
            </a:pPr>
            <a:r>
              <a:rPr lang="en-US" sz="2400" b="1">
                <a:latin typeface="Arial" pitchFamily="34" charset="0"/>
                <a:cs typeface="Arial" pitchFamily="34" charset="0"/>
              </a:rPr>
              <a:t>Transpiration stream:</a:t>
            </a:r>
            <a:r>
              <a:rPr lang="en-US" sz="2400">
                <a:latin typeface="Arial" pitchFamily="34" charset="0"/>
                <a:cs typeface="Arial" pitchFamily="34" charset="0"/>
              </a:rPr>
              <a:t> </a:t>
            </a:r>
            <a:r>
              <a:rPr lang="en-US" sz="2400">
                <a:solidFill>
                  <a:srgbClr val="FF0000"/>
                </a:solidFill>
                <a:latin typeface="Arial" pitchFamily="34" charset="0"/>
                <a:cs typeface="Arial" pitchFamily="34" charset="0"/>
              </a:rPr>
              <a:t>Stream of water</a:t>
            </a:r>
            <a:r>
              <a:rPr lang="en-US" sz="2400">
                <a:latin typeface="Arial" pitchFamily="34" charset="0"/>
                <a:cs typeface="Arial" pitchFamily="34" charset="0"/>
              </a:rPr>
              <a:t> moving up</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29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29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299">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52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bldLvl="2"/>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a:latin typeface="Arial" pitchFamily="34" charset="0"/>
                <a:cs typeface="Arial" pitchFamily="34" charset="0"/>
              </a:rPr>
              <a:t>Why is transpiration important?</a:t>
            </a:r>
          </a:p>
        </p:txBody>
      </p:sp>
      <p:sp>
        <p:nvSpPr>
          <p:cNvPr id="3" name="Content Placeholder 2"/>
          <p:cNvSpPr>
            <a:spLocks noGrp="1"/>
          </p:cNvSpPr>
          <p:nvPr>
            <p:ph idx="1"/>
          </p:nvPr>
        </p:nvSpPr>
        <p:spPr/>
        <p:txBody>
          <a:bodyPr/>
          <a:lstStyle/>
          <a:p>
            <a:r>
              <a:rPr lang="en-US">
                <a:latin typeface="Arial" pitchFamily="34" charset="0"/>
                <a:cs typeface="Arial" pitchFamily="34" charset="0"/>
              </a:rPr>
              <a:t>Draws water and mineral salts from the roots to the stems and the leaves.</a:t>
            </a:r>
          </a:p>
          <a:p>
            <a:r>
              <a:rPr lang="en-US">
                <a:latin typeface="Arial" pitchFamily="34" charset="0"/>
                <a:cs typeface="Arial" pitchFamily="34" charset="0"/>
              </a:rPr>
              <a:t>Evaporation of water from the cells in the leaves removes latent heat of vaporisation, so the plant is cooled.</a:t>
            </a:r>
          </a:p>
          <a:p>
            <a:r>
              <a:rPr lang="en-US">
                <a:latin typeface="Arial" pitchFamily="34" charset="0"/>
                <a:cs typeface="Arial" pitchFamily="34" charset="0"/>
              </a:rPr>
              <a:t>Water transported to the leaves is used for photosynthesis and maintaining the turgidity of the leaf cells.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fontAlgn="auto">
              <a:spcAft>
                <a:spcPts val="0"/>
              </a:spcAft>
              <a:defRPr/>
            </a:pPr>
            <a:r>
              <a:rPr lang="en-US" sz="3600" b="1" dirty="0">
                <a:solidFill>
                  <a:srgbClr val="000000"/>
                </a:solidFill>
                <a:effectLst>
                  <a:outerShdw blurRad="38100" dist="38100" dir="2700000" algn="tl">
                    <a:srgbClr val="DDDDDD"/>
                  </a:outerShdw>
                </a:effectLst>
                <a:latin typeface="Arial"/>
                <a:ea typeface="+mj-ea"/>
                <a:cs typeface="Arial"/>
              </a:rPr>
              <a:t>ENVIRONMENTAL FACTORS THAT AFFECT TRANSPIRATION</a:t>
            </a:r>
            <a:endParaRPr lang="en-US" sz="3600" dirty="0">
              <a:solidFill>
                <a:srgbClr val="000000"/>
              </a:solidFill>
              <a:latin typeface="Arial"/>
              <a:ea typeface="+mj-ea"/>
              <a:cs typeface="Arial"/>
            </a:endParaRPr>
          </a:p>
        </p:txBody>
      </p:sp>
      <p:sp>
        <p:nvSpPr>
          <p:cNvPr id="3" name="Content Placeholder 2"/>
          <p:cNvSpPr>
            <a:spLocks noGrp="1"/>
          </p:cNvSpPr>
          <p:nvPr>
            <p:ph idx="1"/>
          </p:nvPr>
        </p:nvSpPr>
        <p:spPr/>
        <p:txBody>
          <a:bodyPr rtlCol="0">
            <a:normAutofit/>
          </a:bodyPr>
          <a:lstStyle/>
          <a:p>
            <a:pPr marL="571500" indent="-571500" fontAlgn="auto">
              <a:spcAft>
                <a:spcPts val="0"/>
              </a:spcAft>
              <a:buClr>
                <a:schemeClr val="accent1">
                  <a:lumMod val="60000"/>
                  <a:lumOff val="40000"/>
                </a:schemeClr>
              </a:buClr>
              <a:buFont typeface="Wingdings" charset="0"/>
              <a:buAutoNum type="arabicPeriod"/>
              <a:defRPr/>
            </a:pPr>
            <a:r>
              <a:rPr lang="en-US" b="1" dirty="0">
                <a:solidFill>
                  <a:srgbClr val="000000"/>
                </a:solidFill>
                <a:effectLst>
                  <a:outerShdw blurRad="38100" dist="38100" dir="2700000" algn="tl">
                    <a:srgbClr val="DDDDDD"/>
                  </a:outerShdw>
                </a:effectLst>
                <a:latin typeface="Arial"/>
                <a:ea typeface="+mn-ea"/>
                <a:cs typeface="Arial"/>
              </a:rPr>
              <a:t>Temperature of air</a:t>
            </a:r>
          </a:p>
          <a:p>
            <a:pPr marL="571500" indent="-571500" fontAlgn="auto">
              <a:spcAft>
                <a:spcPts val="0"/>
              </a:spcAft>
              <a:buClr>
                <a:schemeClr val="accent1">
                  <a:lumMod val="60000"/>
                  <a:lumOff val="40000"/>
                </a:schemeClr>
              </a:buClr>
              <a:buFont typeface="Wingdings" charset="0"/>
              <a:buAutoNum type="arabicPeriod"/>
              <a:defRPr/>
            </a:pPr>
            <a:r>
              <a:rPr lang="en-US" b="1" dirty="0">
                <a:solidFill>
                  <a:srgbClr val="000000"/>
                </a:solidFill>
                <a:effectLst>
                  <a:outerShdw blurRad="38100" dist="38100" dir="2700000" algn="tl">
                    <a:srgbClr val="DDDDDD"/>
                  </a:outerShdw>
                </a:effectLst>
                <a:latin typeface="Arial"/>
                <a:ea typeface="+mn-ea"/>
                <a:cs typeface="Arial"/>
              </a:rPr>
              <a:t>Air humidity</a:t>
            </a:r>
          </a:p>
          <a:p>
            <a:pPr marL="571500" indent="-571500" fontAlgn="auto">
              <a:spcAft>
                <a:spcPts val="0"/>
              </a:spcAft>
              <a:buClr>
                <a:schemeClr val="accent1">
                  <a:lumMod val="60000"/>
                  <a:lumOff val="40000"/>
                </a:schemeClr>
              </a:buClr>
              <a:buFont typeface="Wingdings" charset="0"/>
              <a:buAutoNum type="arabicPeriod"/>
              <a:defRPr/>
            </a:pPr>
            <a:r>
              <a:rPr lang="en-US" b="1" dirty="0">
                <a:solidFill>
                  <a:srgbClr val="000000"/>
                </a:solidFill>
                <a:effectLst>
                  <a:outerShdw blurRad="38100" dist="38100" dir="2700000" algn="tl">
                    <a:srgbClr val="DDDDDD"/>
                  </a:outerShdw>
                </a:effectLst>
                <a:latin typeface="Arial"/>
                <a:ea typeface="+mn-ea"/>
                <a:cs typeface="Arial"/>
              </a:rPr>
              <a:t>Light intensity</a:t>
            </a:r>
          </a:p>
          <a:p>
            <a:pPr marL="571500" indent="-571500" fontAlgn="auto">
              <a:spcAft>
                <a:spcPts val="0"/>
              </a:spcAft>
              <a:buClr>
                <a:schemeClr val="accent1">
                  <a:lumMod val="60000"/>
                  <a:lumOff val="40000"/>
                </a:schemeClr>
              </a:buClr>
              <a:buFont typeface="Wingdings" charset="0"/>
              <a:buAutoNum type="arabicPeriod"/>
              <a:defRPr/>
            </a:pPr>
            <a:r>
              <a:rPr lang="en-US" b="1" dirty="0">
                <a:solidFill>
                  <a:srgbClr val="000000"/>
                </a:solidFill>
                <a:effectLst>
                  <a:outerShdw blurRad="38100" dist="38100" dir="2700000" algn="tl">
                    <a:srgbClr val="DDDDDD"/>
                  </a:outerShdw>
                </a:effectLst>
                <a:latin typeface="Arial"/>
                <a:ea typeface="+mn-ea"/>
                <a:cs typeface="Arial"/>
              </a:rPr>
              <a:t>Wind/air movement</a:t>
            </a:r>
          </a:p>
          <a:p>
            <a:pPr marL="571500" indent="-571500" fontAlgn="auto">
              <a:spcAft>
                <a:spcPts val="0"/>
              </a:spcAft>
              <a:buClr>
                <a:schemeClr val="accent1">
                  <a:lumMod val="60000"/>
                  <a:lumOff val="40000"/>
                </a:schemeClr>
              </a:buClr>
              <a:buFont typeface="Wingdings" charset="0"/>
              <a:buAutoNum type="arabicPeriod"/>
              <a:defRPr/>
            </a:pPr>
            <a:r>
              <a:rPr lang="en-US" b="1" dirty="0">
                <a:solidFill>
                  <a:srgbClr val="000000"/>
                </a:solidFill>
                <a:effectLst>
                  <a:outerShdw blurRad="38100" dist="38100" dir="2700000" algn="tl">
                    <a:srgbClr val="DDDDDD"/>
                  </a:outerShdw>
                </a:effectLst>
                <a:latin typeface="Arial"/>
                <a:ea typeface="+mn-ea"/>
                <a:cs typeface="Arial"/>
              </a:rPr>
              <a:t>Carbon dioxide concentration</a:t>
            </a:r>
            <a:endParaRPr lang="en-US" dirty="0">
              <a:solidFill>
                <a:srgbClr val="000000"/>
              </a:solidFill>
              <a:latin typeface="Arial"/>
              <a:ea typeface="+mn-ea"/>
              <a:cs typeface="Arial"/>
            </a:endParaRPr>
          </a:p>
          <a:p>
            <a:pPr fontAlgn="auto">
              <a:spcAft>
                <a:spcPts val="0"/>
              </a:spcAft>
              <a:buClr>
                <a:schemeClr val="accent1">
                  <a:lumMod val="60000"/>
                  <a:lumOff val="40000"/>
                </a:schemeClr>
              </a:buClr>
              <a:defRPr/>
            </a:pPr>
            <a:endParaRPr lang="en-US" dirty="0">
              <a:solidFill>
                <a:srgbClr val="000000"/>
              </a:solidFill>
              <a:latin typeface="Arial"/>
              <a:ea typeface="+mn-ea"/>
              <a:cs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r>
              <a:rPr lang="en-US">
                <a:latin typeface="Arial" pitchFamily="34" charset="0"/>
                <a:cs typeface="Arial" pitchFamily="34" charset="0"/>
              </a:rPr>
              <a:t>1. Temperature of air</a:t>
            </a:r>
          </a:p>
        </p:txBody>
      </p:sp>
      <p:sp>
        <p:nvSpPr>
          <p:cNvPr id="61443" name="Rectangle 3"/>
          <p:cNvSpPr>
            <a:spLocks noGrp="1" noChangeArrowheads="1"/>
          </p:cNvSpPr>
          <p:nvPr>
            <p:ph idx="1"/>
          </p:nvPr>
        </p:nvSpPr>
        <p:spPr>
          <a:xfrm>
            <a:off x="457200" y="1762125"/>
            <a:ext cx="8382000" cy="4289425"/>
          </a:xfrm>
        </p:spPr>
        <p:txBody>
          <a:bodyPr/>
          <a:lstStyle/>
          <a:p>
            <a:r>
              <a:rPr lang="en-US">
                <a:latin typeface="Arial" pitchFamily="34" charset="0"/>
                <a:cs typeface="Arial" pitchFamily="34" charset="0"/>
              </a:rPr>
              <a:t>Higher temperatures </a:t>
            </a:r>
            <a:r>
              <a:rPr lang="en-US">
                <a:solidFill>
                  <a:srgbClr val="FF0000"/>
                </a:solidFill>
                <a:latin typeface="Arial" pitchFamily="34" charset="0"/>
                <a:cs typeface="Arial" pitchFamily="34" charset="0"/>
              </a:rPr>
              <a:t>increases the rate of evaporation</a:t>
            </a:r>
          </a:p>
          <a:p>
            <a:r>
              <a:rPr lang="en-US">
                <a:latin typeface="Arial" pitchFamily="34" charset="0"/>
                <a:cs typeface="Arial" pitchFamily="34" charset="0"/>
              </a:rPr>
              <a:t>The higher the temperature, the greater the rate of transpiration</a:t>
            </a:r>
          </a:p>
        </p:txBody>
      </p:sp>
      <p:grpSp>
        <p:nvGrpSpPr>
          <p:cNvPr id="41987" name="Group 4"/>
          <p:cNvGrpSpPr>
            <a:grpSpLocks/>
          </p:cNvGrpSpPr>
          <p:nvPr/>
        </p:nvGrpSpPr>
        <p:grpSpPr bwMode="auto">
          <a:xfrm>
            <a:off x="3352800" y="3505200"/>
            <a:ext cx="5181600" cy="3200400"/>
            <a:chOff x="1371600" y="3429000"/>
            <a:chExt cx="4876800" cy="2819400"/>
          </a:xfrm>
        </p:grpSpPr>
        <p:sp>
          <p:nvSpPr>
            <p:cNvPr id="6" name="Freeform 4"/>
            <p:cNvSpPr>
              <a:spLocks/>
            </p:cNvSpPr>
            <p:nvPr/>
          </p:nvSpPr>
          <p:spPr bwMode="auto">
            <a:xfrm>
              <a:off x="1905000" y="3797300"/>
              <a:ext cx="2286000" cy="2070100"/>
            </a:xfrm>
            <a:custGeom>
              <a:avLst/>
              <a:gdLst>
                <a:gd name="T0" fmla="*/ 0 w 1440"/>
                <a:gd name="T1" fmla="*/ 1689100 h 1304"/>
                <a:gd name="T2" fmla="*/ 228600 w 1440"/>
                <a:gd name="T3" fmla="*/ 1612900 h 1304"/>
                <a:gd name="T4" fmla="*/ 381000 w 1440"/>
                <a:gd name="T5" fmla="*/ 1308100 h 1304"/>
                <a:gd name="T6" fmla="*/ 533400 w 1440"/>
                <a:gd name="T7" fmla="*/ 927100 h 1304"/>
                <a:gd name="T8" fmla="*/ 685800 w 1440"/>
                <a:gd name="T9" fmla="*/ 469900 h 1304"/>
                <a:gd name="T10" fmla="*/ 838200 w 1440"/>
                <a:gd name="T11" fmla="*/ 165100 h 1304"/>
                <a:gd name="T12" fmla="*/ 990600 w 1440"/>
                <a:gd name="T13" fmla="*/ 12700 h 1304"/>
                <a:gd name="T14" fmla="*/ 1219200 w 1440"/>
                <a:gd name="T15" fmla="*/ 88900 h 1304"/>
                <a:gd name="T16" fmla="*/ 1447800 w 1440"/>
                <a:gd name="T17" fmla="*/ 469900 h 1304"/>
                <a:gd name="T18" fmla="*/ 1600200 w 1440"/>
                <a:gd name="T19" fmla="*/ 1003300 h 1304"/>
                <a:gd name="T20" fmla="*/ 1905000 w 1440"/>
                <a:gd name="T21" fmla="*/ 1460500 h 1304"/>
                <a:gd name="T22" fmla="*/ 2286000 w 1440"/>
                <a:gd name="T23" fmla="*/ 2070100 h 13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0" h="1304">
                  <a:moveTo>
                    <a:pt x="0" y="1064"/>
                  </a:moveTo>
                  <a:cubicBezTo>
                    <a:pt x="52" y="1060"/>
                    <a:pt x="104" y="1056"/>
                    <a:pt x="144" y="1016"/>
                  </a:cubicBezTo>
                  <a:cubicBezTo>
                    <a:pt x="184" y="976"/>
                    <a:pt x="208" y="896"/>
                    <a:pt x="240" y="824"/>
                  </a:cubicBezTo>
                  <a:cubicBezTo>
                    <a:pt x="272" y="752"/>
                    <a:pt x="304" y="672"/>
                    <a:pt x="336" y="584"/>
                  </a:cubicBezTo>
                  <a:cubicBezTo>
                    <a:pt x="368" y="496"/>
                    <a:pt x="400" y="376"/>
                    <a:pt x="432" y="296"/>
                  </a:cubicBezTo>
                  <a:cubicBezTo>
                    <a:pt x="464" y="216"/>
                    <a:pt x="496" y="152"/>
                    <a:pt x="528" y="104"/>
                  </a:cubicBezTo>
                  <a:cubicBezTo>
                    <a:pt x="560" y="56"/>
                    <a:pt x="584" y="16"/>
                    <a:pt x="624" y="8"/>
                  </a:cubicBezTo>
                  <a:cubicBezTo>
                    <a:pt x="664" y="0"/>
                    <a:pt x="720" y="8"/>
                    <a:pt x="768" y="56"/>
                  </a:cubicBezTo>
                  <a:cubicBezTo>
                    <a:pt x="816" y="104"/>
                    <a:pt x="872" y="200"/>
                    <a:pt x="912" y="296"/>
                  </a:cubicBezTo>
                  <a:cubicBezTo>
                    <a:pt x="952" y="392"/>
                    <a:pt x="960" y="528"/>
                    <a:pt x="1008" y="632"/>
                  </a:cubicBezTo>
                  <a:cubicBezTo>
                    <a:pt x="1056" y="736"/>
                    <a:pt x="1128" y="808"/>
                    <a:pt x="1200" y="920"/>
                  </a:cubicBezTo>
                  <a:cubicBezTo>
                    <a:pt x="1272" y="1032"/>
                    <a:pt x="1400" y="1240"/>
                    <a:pt x="1440" y="1304"/>
                  </a:cubicBezTo>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lstStyle/>
            <a:p>
              <a:endParaRPr lang="en-GB"/>
            </a:p>
          </p:txBody>
        </p:sp>
        <p:sp>
          <p:nvSpPr>
            <p:cNvPr id="7" name="Line 5"/>
            <p:cNvSpPr>
              <a:spLocks noChangeShapeType="1"/>
            </p:cNvSpPr>
            <p:nvPr/>
          </p:nvSpPr>
          <p:spPr bwMode="auto">
            <a:xfrm>
              <a:off x="2971800" y="3809395"/>
              <a:ext cx="0" cy="205861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latin typeface="Arial" charset="0"/>
                <a:ea typeface="ＭＳ Ｐゴシック" charset="0"/>
                <a:cs typeface="Arial" charset="0"/>
              </a:endParaRPr>
            </a:p>
          </p:txBody>
        </p:sp>
        <p:sp>
          <p:nvSpPr>
            <p:cNvPr id="8" name="Rectangle 6"/>
            <p:cNvSpPr>
              <a:spLocks noChangeArrowheads="1"/>
            </p:cNvSpPr>
            <p:nvPr/>
          </p:nvSpPr>
          <p:spPr bwMode="auto">
            <a:xfrm>
              <a:off x="2895600" y="4038751"/>
              <a:ext cx="152400" cy="755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9" name="Rectangle 7"/>
            <p:cNvSpPr>
              <a:spLocks noChangeArrowheads="1"/>
            </p:cNvSpPr>
            <p:nvPr/>
          </p:nvSpPr>
          <p:spPr bwMode="auto">
            <a:xfrm>
              <a:off x="2895600" y="4266709"/>
              <a:ext cx="152400" cy="1524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10" name="Rectangle 8"/>
            <p:cNvSpPr>
              <a:spLocks noChangeArrowheads="1"/>
            </p:cNvSpPr>
            <p:nvPr/>
          </p:nvSpPr>
          <p:spPr bwMode="auto">
            <a:xfrm>
              <a:off x="2895600" y="4571585"/>
              <a:ext cx="152400" cy="1524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11" name="Rectangle 9"/>
            <p:cNvSpPr>
              <a:spLocks noChangeArrowheads="1"/>
            </p:cNvSpPr>
            <p:nvPr/>
          </p:nvSpPr>
          <p:spPr bwMode="auto">
            <a:xfrm>
              <a:off x="2895600" y="4876460"/>
              <a:ext cx="152400" cy="1524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12" name="Rectangle 10"/>
            <p:cNvSpPr>
              <a:spLocks noChangeArrowheads="1"/>
            </p:cNvSpPr>
            <p:nvPr/>
          </p:nvSpPr>
          <p:spPr bwMode="auto">
            <a:xfrm>
              <a:off x="2895600" y="5258254"/>
              <a:ext cx="152400" cy="1524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13" name="Rectangle 11"/>
            <p:cNvSpPr>
              <a:spLocks noChangeArrowheads="1"/>
            </p:cNvSpPr>
            <p:nvPr/>
          </p:nvSpPr>
          <p:spPr bwMode="auto">
            <a:xfrm>
              <a:off x="2895600" y="5486211"/>
              <a:ext cx="152400" cy="1524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14" name="Text Box 12"/>
            <p:cNvSpPr txBox="1">
              <a:spLocks noChangeArrowheads="1"/>
            </p:cNvSpPr>
            <p:nvPr/>
          </p:nvSpPr>
          <p:spPr bwMode="auto">
            <a:xfrm>
              <a:off x="2743200" y="5791087"/>
              <a:ext cx="533400" cy="457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a:latin typeface="Times New Roman" charset="0"/>
                  <a:ea typeface="ＭＳ Ｐゴシック" charset="0"/>
                  <a:cs typeface="Arial" charset="0"/>
                </a:rPr>
                <a:t>30</a:t>
              </a:r>
            </a:p>
          </p:txBody>
        </p:sp>
        <p:sp>
          <p:nvSpPr>
            <p:cNvPr id="15" name="Rectangle 13"/>
            <p:cNvSpPr>
              <a:spLocks noChangeArrowheads="1"/>
            </p:cNvSpPr>
            <p:nvPr/>
          </p:nvSpPr>
          <p:spPr bwMode="auto">
            <a:xfrm>
              <a:off x="2895600" y="5715567"/>
              <a:ext cx="152400" cy="1524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16" name="Rectangle 14"/>
            <p:cNvSpPr>
              <a:spLocks noChangeArrowheads="1"/>
            </p:cNvSpPr>
            <p:nvPr/>
          </p:nvSpPr>
          <p:spPr bwMode="auto">
            <a:xfrm>
              <a:off x="2895600" y="5028898"/>
              <a:ext cx="76200" cy="1524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17" name="Line 15"/>
            <p:cNvSpPr>
              <a:spLocks noChangeShapeType="1"/>
            </p:cNvSpPr>
            <p:nvPr/>
          </p:nvSpPr>
          <p:spPr bwMode="auto">
            <a:xfrm flipV="1">
              <a:off x="1905000" y="3504520"/>
              <a:ext cx="0" cy="2363485"/>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latin typeface="Arial" charset="0"/>
                <a:ea typeface="ＭＳ Ｐゴシック" charset="0"/>
                <a:cs typeface="Arial" charset="0"/>
              </a:endParaRPr>
            </a:p>
          </p:txBody>
        </p:sp>
        <p:sp>
          <p:nvSpPr>
            <p:cNvPr id="18" name="Text Box 16"/>
            <p:cNvSpPr txBox="1">
              <a:spLocks noChangeArrowheads="1"/>
            </p:cNvSpPr>
            <p:nvPr/>
          </p:nvSpPr>
          <p:spPr bwMode="auto">
            <a:xfrm>
              <a:off x="1371600" y="3429000"/>
              <a:ext cx="457200" cy="457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a:latin typeface="Times New Roman" charset="0"/>
                  <a:ea typeface="ＭＳ Ｐゴシック" charset="0"/>
                  <a:cs typeface="Arial" charset="0"/>
                </a:rPr>
                <a:t>T</a:t>
              </a:r>
            </a:p>
          </p:txBody>
        </p:sp>
        <p:sp>
          <p:nvSpPr>
            <p:cNvPr id="19" name="Line 17"/>
            <p:cNvSpPr>
              <a:spLocks noChangeShapeType="1"/>
            </p:cNvSpPr>
            <p:nvPr/>
          </p:nvSpPr>
          <p:spPr bwMode="auto">
            <a:xfrm>
              <a:off x="1905000" y="5868005"/>
              <a:ext cx="2819400"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latin typeface="Arial" charset="0"/>
                <a:ea typeface="ＭＳ Ｐゴシック" charset="0"/>
                <a:cs typeface="Arial" charset="0"/>
              </a:endParaRPr>
            </a:p>
          </p:txBody>
        </p:sp>
        <p:sp>
          <p:nvSpPr>
            <p:cNvPr id="20" name="Text Box 18"/>
            <p:cNvSpPr txBox="1">
              <a:spLocks noChangeArrowheads="1"/>
            </p:cNvSpPr>
            <p:nvPr/>
          </p:nvSpPr>
          <p:spPr bwMode="auto">
            <a:xfrm>
              <a:off x="4724400" y="5638649"/>
              <a:ext cx="1524000" cy="457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a:latin typeface="Times New Roman" charset="0"/>
                  <a:ea typeface="ＭＳ Ｐゴシック" charset="0"/>
                  <a:cs typeface="Arial" charset="0"/>
                </a:rPr>
                <a:t>degrees</a:t>
              </a:r>
            </a:p>
          </p:txBody>
        </p:sp>
        <p:sp>
          <p:nvSpPr>
            <p:cNvPr id="21" name="Text Box 19"/>
            <p:cNvSpPr txBox="1">
              <a:spLocks noChangeArrowheads="1"/>
            </p:cNvSpPr>
            <p:nvPr/>
          </p:nvSpPr>
          <p:spPr bwMode="auto">
            <a:xfrm>
              <a:off x="3352800" y="3581438"/>
              <a:ext cx="1828800" cy="702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000">
                  <a:solidFill>
                    <a:srgbClr val="FF0000"/>
                  </a:solidFill>
                  <a:latin typeface="Kristen ITC" charset="0"/>
                  <a:ea typeface="ＭＳ Ｐゴシック" charset="0"/>
                  <a:cs typeface="Arial" charset="0"/>
                </a:rPr>
                <a:t>Stomata closed</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4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r>
              <a:rPr lang="en-US">
                <a:latin typeface="Arial" pitchFamily="34" charset="0"/>
                <a:cs typeface="Arial" pitchFamily="34" charset="0"/>
              </a:rPr>
              <a:t>2. Air Humidity</a:t>
            </a:r>
          </a:p>
        </p:txBody>
      </p:sp>
      <p:sp>
        <p:nvSpPr>
          <p:cNvPr id="59395" name="Rectangle 3"/>
          <p:cNvSpPr>
            <a:spLocks noGrp="1" noChangeArrowheads="1"/>
          </p:cNvSpPr>
          <p:nvPr>
            <p:ph idx="1"/>
          </p:nvPr>
        </p:nvSpPr>
        <p:spPr>
          <a:xfrm>
            <a:off x="228600" y="1600200"/>
            <a:ext cx="4876800" cy="5029200"/>
          </a:xfrm>
        </p:spPr>
        <p:txBody>
          <a:bodyPr/>
          <a:lstStyle/>
          <a:p>
            <a:pPr>
              <a:spcBef>
                <a:spcPct val="50000"/>
              </a:spcBef>
              <a:buFontTx/>
              <a:buChar char="•"/>
            </a:pPr>
            <a:r>
              <a:rPr lang="en-US" sz="2400">
                <a:latin typeface="Arial" pitchFamily="34" charset="0"/>
                <a:cs typeface="Arial" pitchFamily="34" charset="0"/>
              </a:rPr>
              <a:t> Air inside leaf is saturated with water vapour</a:t>
            </a:r>
          </a:p>
          <a:p>
            <a:pPr>
              <a:spcBef>
                <a:spcPct val="50000"/>
              </a:spcBef>
              <a:buFontTx/>
              <a:buChar char="•"/>
            </a:pPr>
            <a:r>
              <a:rPr lang="en-US" sz="2400">
                <a:latin typeface="Arial" pitchFamily="34" charset="0"/>
                <a:cs typeface="Arial" pitchFamily="34" charset="0"/>
              </a:rPr>
              <a:t> Increasing the humidity of the air will decrease the water vapour concentration gradient between the leaf and the atmosphere, therefore decreasing the rate of transpiration</a:t>
            </a:r>
          </a:p>
          <a:p>
            <a:pPr>
              <a:spcBef>
                <a:spcPct val="50000"/>
              </a:spcBef>
              <a:buFontTx/>
              <a:buChar char="•"/>
            </a:pPr>
            <a:r>
              <a:rPr lang="en-US" sz="2400" b="1">
                <a:solidFill>
                  <a:srgbClr val="FF0000"/>
                </a:solidFill>
                <a:latin typeface="Arial" pitchFamily="34" charset="0"/>
                <a:cs typeface="Arial" pitchFamily="34" charset="0"/>
              </a:rPr>
              <a:t>The lower the humidity, the faster the rate of transpiration</a:t>
            </a:r>
          </a:p>
        </p:txBody>
      </p:sp>
      <p:grpSp>
        <p:nvGrpSpPr>
          <p:cNvPr id="43011" name="Group 4"/>
          <p:cNvGrpSpPr>
            <a:grpSpLocks/>
          </p:cNvGrpSpPr>
          <p:nvPr/>
        </p:nvGrpSpPr>
        <p:grpSpPr bwMode="auto">
          <a:xfrm>
            <a:off x="5181600" y="2590800"/>
            <a:ext cx="3810000" cy="3276600"/>
            <a:chOff x="609600" y="1066800"/>
            <a:chExt cx="3810000" cy="3276600"/>
          </a:xfrm>
        </p:grpSpPr>
        <p:sp>
          <p:nvSpPr>
            <p:cNvPr id="6" name="Line 5"/>
            <p:cNvSpPr>
              <a:spLocks noChangeShapeType="1"/>
            </p:cNvSpPr>
            <p:nvPr/>
          </p:nvSpPr>
          <p:spPr bwMode="auto">
            <a:xfrm flipV="1">
              <a:off x="990600" y="1371600"/>
              <a:ext cx="0" cy="24384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latin typeface="Arial" charset="0"/>
                <a:ea typeface="ＭＳ Ｐゴシック" charset="0"/>
                <a:cs typeface="Arial" charset="0"/>
              </a:endParaRPr>
            </a:p>
          </p:txBody>
        </p:sp>
        <p:sp>
          <p:nvSpPr>
            <p:cNvPr id="7" name="Line 6"/>
            <p:cNvSpPr>
              <a:spLocks noChangeShapeType="1"/>
            </p:cNvSpPr>
            <p:nvPr/>
          </p:nvSpPr>
          <p:spPr bwMode="auto">
            <a:xfrm>
              <a:off x="990600" y="3810000"/>
              <a:ext cx="2819400"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latin typeface="Arial" charset="0"/>
                <a:ea typeface="ＭＳ Ｐゴシック" charset="0"/>
                <a:cs typeface="Arial" charset="0"/>
              </a:endParaRPr>
            </a:p>
          </p:txBody>
        </p:sp>
        <p:sp>
          <p:nvSpPr>
            <p:cNvPr id="8" name="Freeform 7"/>
            <p:cNvSpPr>
              <a:spLocks/>
            </p:cNvSpPr>
            <p:nvPr/>
          </p:nvSpPr>
          <p:spPr bwMode="auto">
            <a:xfrm>
              <a:off x="1054100" y="1600200"/>
              <a:ext cx="1993900" cy="2159000"/>
            </a:xfrm>
            <a:custGeom>
              <a:avLst/>
              <a:gdLst>
                <a:gd name="T0" fmla="*/ 12700 w 1256"/>
                <a:gd name="T1" fmla="*/ 0 h 1360"/>
                <a:gd name="T2" fmla="*/ 12700 w 1256"/>
                <a:gd name="T3" fmla="*/ 381000 h 1360"/>
                <a:gd name="T4" fmla="*/ 88900 w 1256"/>
                <a:gd name="T5" fmla="*/ 990600 h 1360"/>
                <a:gd name="T6" fmla="*/ 317500 w 1256"/>
                <a:gd name="T7" fmla="*/ 1676400 h 1360"/>
                <a:gd name="T8" fmla="*/ 622300 w 1256"/>
                <a:gd name="T9" fmla="*/ 1981200 h 1360"/>
                <a:gd name="T10" fmla="*/ 1231900 w 1256"/>
                <a:gd name="T11" fmla="*/ 2133600 h 1360"/>
                <a:gd name="T12" fmla="*/ 1689100 w 1256"/>
                <a:gd name="T13" fmla="*/ 2133600 h 1360"/>
                <a:gd name="T14" fmla="*/ 1993900 w 1256"/>
                <a:gd name="T15" fmla="*/ 2133600 h 136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56" h="1360">
                  <a:moveTo>
                    <a:pt x="8" y="0"/>
                  </a:moveTo>
                  <a:cubicBezTo>
                    <a:pt x="4" y="68"/>
                    <a:pt x="0" y="136"/>
                    <a:pt x="8" y="240"/>
                  </a:cubicBezTo>
                  <a:cubicBezTo>
                    <a:pt x="16" y="344"/>
                    <a:pt x="24" y="488"/>
                    <a:pt x="56" y="624"/>
                  </a:cubicBezTo>
                  <a:cubicBezTo>
                    <a:pt x="88" y="760"/>
                    <a:pt x="144" y="952"/>
                    <a:pt x="200" y="1056"/>
                  </a:cubicBezTo>
                  <a:cubicBezTo>
                    <a:pt x="256" y="1160"/>
                    <a:pt x="296" y="1200"/>
                    <a:pt x="392" y="1248"/>
                  </a:cubicBezTo>
                  <a:cubicBezTo>
                    <a:pt x="488" y="1296"/>
                    <a:pt x="664" y="1328"/>
                    <a:pt x="776" y="1344"/>
                  </a:cubicBezTo>
                  <a:cubicBezTo>
                    <a:pt x="888" y="1360"/>
                    <a:pt x="984" y="1344"/>
                    <a:pt x="1064" y="1344"/>
                  </a:cubicBezTo>
                  <a:cubicBezTo>
                    <a:pt x="1144" y="1344"/>
                    <a:pt x="1216" y="1344"/>
                    <a:pt x="1256" y="1344"/>
                  </a:cubicBezTo>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lstStyle/>
            <a:p>
              <a:endParaRPr lang="en-GB"/>
            </a:p>
          </p:txBody>
        </p:sp>
        <p:sp>
          <p:nvSpPr>
            <p:cNvPr id="9" name="Text Box 9"/>
            <p:cNvSpPr txBox="1">
              <a:spLocks noChangeArrowheads="1"/>
            </p:cNvSpPr>
            <p:nvPr/>
          </p:nvSpPr>
          <p:spPr bwMode="auto">
            <a:xfrm>
              <a:off x="609600" y="10668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a:latin typeface="Times New Roman" charset="0"/>
                  <a:ea typeface="ＭＳ Ｐゴシック" charset="0"/>
                  <a:cs typeface="Arial" charset="0"/>
                </a:rPr>
                <a:t>T</a:t>
              </a:r>
            </a:p>
          </p:txBody>
        </p:sp>
        <p:sp>
          <p:nvSpPr>
            <p:cNvPr id="10" name="Text Box 10"/>
            <p:cNvSpPr txBox="1">
              <a:spLocks noChangeArrowheads="1"/>
            </p:cNvSpPr>
            <p:nvPr/>
          </p:nvSpPr>
          <p:spPr bwMode="auto">
            <a:xfrm>
              <a:off x="2819400" y="38862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latin typeface="Times New Roman" charset="0"/>
                  <a:ea typeface="ＭＳ Ｐゴシック" charset="0"/>
                  <a:cs typeface="Arial" charset="0"/>
                </a:rPr>
                <a:t>Humidity</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3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3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r>
              <a:rPr lang="en-US">
                <a:latin typeface="Arial" pitchFamily="34" charset="0"/>
                <a:cs typeface="Arial" pitchFamily="34" charset="0"/>
              </a:rPr>
              <a:t>3. Light Intensity</a:t>
            </a:r>
          </a:p>
        </p:txBody>
      </p:sp>
      <p:sp>
        <p:nvSpPr>
          <p:cNvPr id="62467" name="Rectangle 3"/>
          <p:cNvSpPr>
            <a:spLocks noGrp="1" noChangeArrowheads="1"/>
          </p:cNvSpPr>
          <p:nvPr>
            <p:ph idx="1"/>
          </p:nvPr>
        </p:nvSpPr>
        <p:spPr>
          <a:xfrm>
            <a:off x="304800" y="1524000"/>
            <a:ext cx="8229600" cy="3278188"/>
          </a:xfrm>
        </p:spPr>
        <p:txBody>
          <a:bodyPr/>
          <a:lstStyle/>
          <a:p>
            <a:pPr>
              <a:spcBef>
                <a:spcPct val="50000"/>
              </a:spcBef>
              <a:buFontTx/>
              <a:buChar char="•"/>
            </a:pPr>
            <a:r>
              <a:rPr lang="en-US" sz="2400">
                <a:solidFill>
                  <a:srgbClr val="000000"/>
                </a:solidFill>
                <a:latin typeface="Arial" pitchFamily="34" charset="0"/>
                <a:cs typeface="Arial" pitchFamily="34" charset="0"/>
              </a:rPr>
              <a:t> When light intensity is increases, guard cells become turgid.</a:t>
            </a:r>
          </a:p>
          <a:p>
            <a:pPr>
              <a:spcBef>
                <a:spcPct val="50000"/>
              </a:spcBef>
              <a:buFontTx/>
              <a:buChar char="•"/>
            </a:pPr>
            <a:r>
              <a:rPr lang="en-US" sz="2400">
                <a:solidFill>
                  <a:srgbClr val="000000"/>
                </a:solidFill>
                <a:latin typeface="Arial" pitchFamily="34" charset="0"/>
                <a:cs typeface="Arial" pitchFamily="34" charset="0"/>
              </a:rPr>
              <a:t> The stomata opens, increasing the rate of transpiration.</a:t>
            </a:r>
          </a:p>
          <a:p>
            <a:pPr>
              <a:spcBef>
                <a:spcPct val="50000"/>
              </a:spcBef>
              <a:buFontTx/>
              <a:buChar char="•"/>
            </a:pPr>
            <a:r>
              <a:rPr lang="en-US" sz="2400">
                <a:solidFill>
                  <a:srgbClr val="000000"/>
                </a:solidFill>
                <a:latin typeface="Arial" pitchFamily="34" charset="0"/>
                <a:cs typeface="Arial" pitchFamily="34" charset="0"/>
              </a:rPr>
              <a:t> When light intensity is reduced, the stomata closes. </a:t>
            </a:r>
          </a:p>
          <a:p>
            <a:pPr>
              <a:lnSpc>
                <a:spcPct val="90000"/>
              </a:lnSpc>
            </a:pPr>
            <a:r>
              <a:rPr lang="en-US" sz="2400" b="1">
                <a:solidFill>
                  <a:srgbClr val="FF0000"/>
                </a:solidFill>
                <a:latin typeface="Arial" pitchFamily="34" charset="0"/>
                <a:cs typeface="Arial" pitchFamily="34" charset="0"/>
              </a:rPr>
              <a:t>In greater the light intensity, the greater the rate of transpiration</a:t>
            </a:r>
          </a:p>
        </p:txBody>
      </p:sp>
      <p:grpSp>
        <p:nvGrpSpPr>
          <p:cNvPr id="44035" name="Group 4"/>
          <p:cNvGrpSpPr>
            <a:grpSpLocks/>
          </p:cNvGrpSpPr>
          <p:nvPr/>
        </p:nvGrpSpPr>
        <p:grpSpPr bwMode="auto">
          <a:xfrm>
            <a:off x="5638800" y="3886200"/>
            <a:ext cx="3352800" cy="2743200"/>
            <a:chOff x="990600" y="1371600"/>
            <a:chExt cx="3352800" cy="2743200"/>
          </a:xfrm>
        </p:grpSpPr>
        <p:sp>
          <p:nvSpPr>
            <p:cNvPr id="6" name="Line 4"/>
            <p:cNvSpPr>
              <a:spLocks noChangeShapeType="1"/>
            </p:cNvSpPr>
            <p:nvPr/>
          </p:nvSpPr>
          <p:spPr bwMode="auto">
            <a:xfrm flipV="1">
              <a:off x="1447800" y="1524000"/>
              <a:ext cx="0" cy="25908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latin typeface="Arial" charset="0"/>
                <a:ea typeface="ＭＳ Ｐゴシック" charset="0"/>
                <a:cs typeface="Arial" charset="0"/>
              </a:endParaRPr>
            </a:p>
          </p:txBody>
        </p:sp>
        <p:sp>
          <p:nvSpPr>
            <p:cNvPr id="7" name="Line 5"/>
            <p:cNvSpPr>
              <a:spLocks noChangeShapeType="1"/>
            </p:cNvSpPr>
            <p:nvPr/>
          </p:nvSpPr>
          <p:spPr bwMode="auto">
            <a:xfrm>
              <a:off x="1447800" y="4114800"/>
              <a:ext cx="2895600"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latin typeface="Arial" charset="0"/>
                <a:ea typeface="ＭＳ Ｐゴシック" charset="0"/>
                <a:cs typeface="Arial" charset="0"/>
              </a:endParaRPr>
            </a:p>
          </p:txBody>
        </p:sp>
        <p:sp>
          <p:nvSpPr>
            <p:cNvPr id="8" name="Freeform 6"/>
            <p:cNvSpPr>
              <a:spLocks/>
            </p:cNvSpPr>
            <p:nvPr/>
          </p:nvSpPr>
          <p:spPr bwMode="auto">
            <a:xfrm>
              <a:off x="1447800" y="2120900"/>
              <a:ext cx="2362200" cy="1993900"/>
            </a:xfrm>
            <a:custGeom>
              <a:avLst/>
              <a:gdLst>
                <a:gd name="T0" fmla="*/ 0 w 1488"/>
                <a:gd name="T1" fmla="*/ 1993900 h 1256"/>
                <a:gd name="T2" fmla="*/ 381000 w 1488"/>
                <a:gd name="T3" fmla="*/ 317500 h 1256"/>
                <a:gd name="T4" fmla="*/ 1066800 w 1488"/>
                <a:gd name="T5" fmla="*/ 88900 h 1256"/>
                <a:gd name="T6" fmla="*/ 1676400 w 1488"/>
                <a:gd name="T7" fmla="*/ 88900 h 1256"/>
                <a:gd name="T8" fmla="*/ 2057400 w 1488"/>
                <a:gd name="T9" fmla="*/ 88900 h 1256"/>
                <a:gd name="T10" fmla="*/ 2362200 w 1488"/>
                <a:gd name="T11" fmla="*/ 88900 h 12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88" h="1256">
                  <a:moveTo>
                    <a:pt x="0" y="1256"/>
                  </a:moveTo>
                  <a:cubicBezTo>
                    <a:pt x="64" y="828"/>
                    <a:pt x="128" y="400"/>
                    <a:pt x="240" y="200"/>
                  </a:cubicBezTo>
                  <a:cubicBezTo>
                    <a:pt x="352" y="0"/>
                    <a:pt x="536" y="80"/>
                    <a:pt x="672" y="56"/>
                  </a:cubicBezTo>
                  <a:cubicBezTo>
                    <a:pt x="808" y="32"/>
                    <a:pt x="952" y="56"/>
                    <a:pt x="1056" y="56"/>
                  </a:cubicBezTo>
                  <a:cubicBezTo>
                    <a:pt x="1160" y="56"/>
                    <a:pt x="1224" y="56"/>
                    <a:pt x="1296" y="56"/>
                  </a:cubicBezTo>
                  <a:cubicBezTo>
                    <a:pt x="1368" y="56"/>
                    <a:pt x="1456" y="56"/>
                    <a:pt x="1488" y="56"/>
                  </a:cubicBezTo>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lstStyle/>
            <a:p>
              <a:endParaRPr lang="en-GB"/>
            </a:p>
          </p:txBody>
        </p:sp>
        <p:sp>
          <p:nvSpPr>
            <p:cNvPr id="9" name="Line 7"/>
            <p:cNvSpPr>
              <a:spLocks noChangeShapeType="1"/>
            </p:cNvSpPr>
            <p:nvPr/>
          </p:nvSpPr>
          <p:spPr bwMode="auto">
            <a:xfrm>
              <a:off x="2057400" y="2286000"/>
              <a:ext cx="0" cy="1828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latin typeface="Arial" charset="0"/>
                <a:ea typeface="ＭＳ Ｐゴシック" charset="0"/>
                <a:cs typeface="Arial" charset="0"/>
              </a:endParaRPr>
            </a:p>
          </p:txBody>
        </p:sp>
        <p:sp>
          <p:nvSpPr>
            <p:cNvPr id="23" name="Text Box 21"/>
            <p:cNvSpPr txBox="1">
              <a:spLocks noChangeArrowheads="1"/>
            </p:cNvSpPr>
            <p:nvPr/>
          </p:nvSpPr>
          <p:spPr bwMode="auto">
            <a:xfrm>
              <a:off x="1676400" y="1676400"/>
              <a:ext cx="2362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000">
                  <a:solidFill>
                    <a:srgbClr val="FF0066"/>
                  </a:solidFill>
                  <a:latin typeface="Times New Roman" charset="0"/>
                  <a:ea typeface="ＭＳ Ｐゴシック" charset="0"/>
                  <a:cs typeface="Arial" charset="0"/>
                </a:rPr>
                <a:t>Stomata closed</a:t>
              </a:r>
            </a:p>
          </p:txBody>
        </p:sp>
        <p:sp>
          <p:nvSpPr>
            <p:cNvPr id="24" name="Text Box 22"/>
            <p:cNvSpPr txBox="1">
              <a:spLocks noChangeArrowheads="1"/>
            </p:cNvSpPr>
            <p:nvPr/>
          </p:nvSpPr>
          <p:spPr bwMode="auto">
            <a:xfrm>
              <a:off x="990600" y="13716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a:latin typeface="Times New Roman" charset="0"/>
                  <a:ea typeface="ＭＳ Ｐゴシック" charset="0"/>
                  <a:cs typeface="Arial" charset="0"/>
                </a:rPr>
                <a:t>T</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4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4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24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title"/>
          </p:nvPr>
        </p:nvSpPr>
        <p:spPr/>
        <p:txBody>
          <a:bodyPr/>
          <a:lstStyle/>
          <a:p>
            <a:r>
              <a:rPr lang="en-US">
                <a:latin typeface="Arial" pitchFamily="34" charset="0"/>
                <a:cs typeface="Arial" pitchFamily="34" charset="0"/>
              </a:rPr>
              <a:t>Lignin Patterns</a:t>
            </a:r>
          </a:p>
        </p:txBody>
      </p:sp>
      <p:grpSp>
        <p:nvGrpSpPr>
          <p:cNvPr id="7170" name="Group 2"/>
          <p:cNvGrpSpPr>
            <a:grpSpLocks/>
          </p:cNvGrpSpPr>
          <p:nvPr/>
        </p:nvGrpSpPr>
        <p:grpSpPr bwMode="auto">
          <a:xfrm>
            <a:off x="990600" y="2362200"/>
            <a:ext cx="7632700" cy="3657600"/>
            <a:chOff x="685800" y="1600200"/>
            <a:chExt cx="8013700" cy="4146550"/>
          </a:xfrm>
        </p:grpSpPr>
        <p:grpSp>
          <p:nvGrpSpPr>
            <p:cNvPr id="7171" name="Group 11"/>
            <p:cNvGrpSpPr>
              <a:grpSpLocks/>
            </p:cNvGrpSpPr>
            <p:nvPr/>
          </p:nvGrpSpPr>
          <p:grpSpPr bwMode="auto">
            <a:xfrm>
              <a:off x="685800" y="1600200"/>
              <a:ext cx="1714500" cy="4146550"/>
              <a:chOff x="432" y="1008"/>
              <a:chExt cx="1080" cy="2612"/>
            </a:xfrm>
          </p:grpSpPr>
          <p:pic>
            <p:nvPicPr>
              <p:cNvPr id="718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 y="1008"/>
                <a:ext cx="1080"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6" name="Text Box 10"/>
              <p:cNvSpPr txBox="1">
                <a:spLocks noChangeArrowheads="1"/>
              </p:cNvSpPr>
              <p:nvPr/>
            </p:nvSpPr>
            <p:spPr bwMode="auto">
              <a:xfrm>
                <a:off x="576" y="3216"/>
                <a:ext cx="69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1800"/>
                  <a:t>Rings</a:t>
                </a:r>
              </a:p>
              <a:p>
                <a:pPr algn="ctr" eaLnBrk="1" hangingPunct="1"/>
                <a:r>
                  <a:rPr lang="en-US" sz="1800"/>
                  <a:t>(annular)</a:t>
                </a:r>
              </a:p>
            </p:txBody>
          </p:sp>
        </p:grpSp>
        <p:grpSp>
          <p:nvGrpSpPr>
            <p:cNvPr id="7172" name="Group 1"/>
            <p:cNvGrpSpPr>
              <a:grpSpLocks/>
            </p:cNvGrpSpPr>
            <p:nvPr/>
          </p:nvGrpSpPr>
          <p:grpSpPr bwMode="auto">
            <a:xfrm>
              <a:off x="2514600" y="1676400"/>
              <a:ext cx="6184900" cy="3948113"/>
              <a:chOff x="2514600" y="1676400"/>
              <a:chExt cx="6184900" cy="3948113"/>
            </a:xfrm>
          </p:grpSpPr>
          <p:grpSp>
            <p:nvGrpSpPr>
              <p:cNvPr id="7173" name="Group 13"/>
              <p:cNvGrpSpPr>
                <a:grpSpLocks/>
              </p:cNvGrpSpPr>
              <p:nvPr/>
            </p:nvGrpSpPr>
            <p:grpSpPr bwMode="auto">
              <a:xfrm>
                <a:off x="2514600" y="1676400"/>
                <a:ext cx="1317625" cy="3948113"/>
                <a:chOff x="1776" y="960"/>
                <a:chExt cx="830" cy="2487"/>
              </a:xfrm>
            </p:grpSpPr>
            <p:pic>
              <p:nvPicPr>
                <p:cNvPr id="718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6" y="960"/>
                  <a:ext cx="830" cy="2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4" name="Text Box 12"/>
                <p:cNvSpPr txBox="1">
                  <a:spLocks noChangeArrowheads="1"/>
                </p:cNvSpPr>
                <p:nvPr/>
              </p:nvSpPr>
              <p:spPr bwMode="auto">
                <a:xfrm>
                  <a:off x="1872" y="3216"/>
                  <a:ext cx="48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t>Spiral</a:t>
                  </a:r>
                </a:p>
              </p:txBody>
            </p:sp>
          </p:grpSp>
          <p:grpSp>
            <p:nvGrpSpPr>
              <p:cNvPr id="7174" name="Group 15"/>
              <p:cNvGrpSpPr>
                <a:grpSpLocks/>
              </p:cNvGrpSpPr>
              <p:nvPr/>
            </p:nvGrpSpPr>
            <p:grpSpPr bwMode="auto">
              <a:xfrm>
                <a:off x="3886200" y="1676400"/>
                <a:ext cx="1465263" cy="3948113"/>
                <a:chOff x="2448" y="1056"/>
                <a:chExt cx="923" cy="2487"/>
              </a:xfrm>
            </p:grpSpPr>
            <p:pic>
              <p:nvPicPr>
                <p:cNvPr id="718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8" y="1056"/>
                  <a:ext cx="923" cy="2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2" name="Text Box 14"/>
                <p:cNvSpPr txBox="1">
                  <a:spLocks noChangeArrowheads="1"/>
                </p:cNvSpPr>
                <p:nvPr/>
              </p:nvSpPr>
              <p:spPr bwMode="auto">
                <a:xfrm>
                  <a:off x="2448" y="3312"/>
                  <a:ext cx="84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t>Scalariform</a:t>
                  </a:r>
                </a:p>
              </p:txBody>
            </p:sp>
          </p:grpSp>
          <p:grpSp>
            <p:nvGrpSpPr>
              <p:cNvPr id="7175" name="Group 17"/>
              <p:cNvGrpSpPr>
                <a:grpSpLocks/>
              </p:cNvGrpSpPr>
              <p:nvPr/>
            </p:nvGrpSpPr>
            <p:grpSpPr bwMode="auto">
              <a:xfrm>
                <a:off x="5638800" y="1676400"/>
                <a:ext cx="1293813" cy="3908425"/>
                <a:chOff x="3686" y="1056"/>
                <a:chExt cx="815" cy="2462"/>
              </a:xfrm>
            </p:grpSpPr>
            <p:pic>
              <p:nvPicPr>
                <p:cNvPr id="717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6" y="1056"/>
                  <a:ext cx="805"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0" name="Text Box 16"/>
                <p:cNvSpPr txBox="1">
                  <a:spLocks noChangeArrowheads="1"/>
                </p:cNvSpPr>
                <p:nvPr/>
              </p:nvSpPr>
              <p:spPr bwMode="auto">
                <a:xfrm>
                  <a:off x="3686" y="3287"/>
                  <a:ext cx="75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t>Reticulate</a:t>
                  </a:r>
                </a:p>
              </p:txBody>
            </p:sp>
          </p:grpSp>
          <p:grpSp>
            <p:nvGrpSpPr>
              <p:cNvPr id="7176" name="Group 19"/>
              <p:cNvGrpSpPr>
                <a:grpSpLocks/>
              </p:cNvGrpSpPr>
              <p:nvPr/>
            </p:nvGrpSpPr>
            <p:grpSpPr bwMode="auto">
              <a:xfrm>
                <a:off x="7362825" y="1752600"/>
                <a:ext cx="1336675" cy="3795713"/>
                <a:chOff x="4638" y="1104"/>
                <a:chExt cx="842" cy="2391"/>
              </a:xfrm>
            </p:grpSpPr>
            <p:pic>
              <p:nvPicPr>
                <p:cNvPr id="7177"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38" y="1104"/>
                  <a:ext cx="842" cy="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8" name="Text Box 18"/>
                <p:cNvSpPr txBox="1">
                  <a:spLocks noChangeArrowheads="1"/>
                </p:cNvSpPr>
                <p:nvPr/>
              </p:nvSpPr>
              <p:spPr bwMode="auto">
                <a:xfrm>
                  <a:off x="4752" y="3264"/>
                  <a:ext cx="48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t>Pitted</a:t>
                  </a:r>
                </a:p>
              </p:txBody>
            </p:sp>
          </p:grpSp>
        </p:grpSp>
      </p:gr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lstStyle/>
          <a:p>
            <a:r>
              <a:rPr lang="en-US">
                <a:latin typeface="Arial" pitchFamily="34" charset="0"/>
                <a:cs typeface="Arial" pitchFamily="34" charset="0"/>
              </a:rPr>
              <a:t>4. Wind/air movement</a:t>
            </a:r>
          </a:p>
        </p:txBody>
      </p:sp>
      <p:sp>
        <p:nvSpPr>
          <p:cNvPr id="60419" name="Rectangle 3"/>
          <p:cNvSpPr>
            <a:spLocks noGrp="1" noChangeArrowheads="1"/>
          </p:cNvSpPr>
          <p:nvPr>
            <p:ph idx="1"/>
          </p:nvPr>
        </p:nvSpPr>
        <p:spPr>
          <a:xfrm>
            <a:off x="228600" y="1676400"/>
            <a:ext cx="5410200" cy="4876800"/>
          </a:xfrm>
        </p:spPr>
        <p:txBody>
          <a:bodyPr/>
          <a:lstStyle/>
          <a:p>
            <a:pPr>
              <a:spcBef>
                <a:spcPct val="50000"/>
              </a:spcBef>
              <a:buFontTx/>
              <a:buChar char="•"/>
            </a:pPr>
            <a:r>
              <a:rPr lang="en-US" sz="2400">
                <a:latin typeface="Arial" pitchFamily="34" charset="0"/>
                <a:cs typeface="Arial" pitchFamily="34" charset="0"/>
              </a:rPr>
              <a:t> Blows water vapour away at the surface of leaves</a:t>
            </a:r>
          </a:p>
          <a:p>
            <a:pPr>
              <a:spcBef>
                <a:spcPct val="50000"/>
              </a:spcBef>
              <a:buFontTx/>
              <a:buChar char="•"/>
            </a:pPr>
            <a:r>
              <a:rPr lang="en-US" sz="2400">
                <a:latin typeface="Arial" pitchFamily="34" charset="0"/>
                <a:cs typeface="Arial" pitchFamily="34" charset="0"/>
              </a:rPr>
              <a:t> Increases concentration gradient between water vapour in the leaf and outside the leaf</a:t>
            </a:r>
          </a:p>
          <a:p>
            <a:pPr>
              <a:spcBef>
                <a:spcPct val="50000"/>
              </a:spcBef>
              <a:buFontTx/>
              <a:buChar char="•"/>
            </a:pPr>
            <a:r>
              <a:rPr lang="en-US" sz="2400">
                <a:latin typeface="Arial" pitchFamily="34" charset="0"/>
                <a:cs typeface="Arial" pitchFamily="34" charset="0"/>
              </a:rPr>
              <a:t> This would increase transpiration</a:t>
            </a:r>
          </a:p>
          <a:p>
            <a:pPr>
              <a:spcBef>
                <a:spcPct val="50000"/>
              </a:spcBef>
              <a:buFontTx/>
              <a:buChar char="•"/>
            </a:pPr>
            <a:r>
              <a:rPr lang="en-US" sz="2400">
                <a:latin typeface="Arial" pitchFamily="34" charset="0"/>
                <a:cs typeface="Arial" pitchFamily="34" charset="0"/>
              </a:rPr>
              <a:t> When the air is still, transpiration reduces or stops</a:t>
            </a:r>
          </a:p>
          <a:p>
            <a:pPr>
              <a:lnSpc>
                <a:spcPct val="80000"/>
              </a:lnSpc>
            </a:pPr>
            <a:r>
              <a:rPr lang="en-US" sz="2400" b="1">
                <a:solidFill>
                  <a:srgbClr val="FF0000"/>
                </a:solidFill>
                <a:latin typeface="Arial" pitchFamily="34" charset="0"/>
                <a:cs typeface="Arial" pitchFamily="34" charset="0"/>
              </a:rPr>
              <a:t>The stronger the wind, the faster the rate of transpiration</a:t>
            </a:r>
          </a:p>
        </p:txBody>
      </p:sp>
      <p:grpSp>
        <p:nvGrpSpPr>
          <p:cNvPr id="45059" name="Group 4"/>
          <p:cNvGrpSpPr>
            <a:grpSpLocks/>
          </p:cNvGrpSpPr>
          <p:nvPr/>
        </p:nvGrpSpPr>
        <p:grpSpPr bwMode="auto">
          <a:xfrm>
            <a:off x="5562600" y="2743200"/>
            <a:ext cx="3886200" cy="3048000"/>
            <a:chOff x="4648200" y="1295400"/>
            <a:chExt cx="3886200" cy="3048000"/>
          </a:xfrm>
        </p:grpSpPr>
        <p:sp>
          <p:nvSpPr>
            <p:cNvPr id="6" name="Line 4"/>
            <p:cNvSpPr>
              <a:spLocks noChangeShapeType="1"/>
            </p:cNvSpPr>
            <p:nvPr/>
          </p:nvSpPr>
          <p:spPr bwMode="auto">
            <a:xfrm flipV="1">
              <a:off x="5181600" y="1676400"/>
              <a:ext cx="0" cy="20574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latin typeface="Arial" charset="0"/>
                <a:ea typeface="ＭＳ Ｐゴシック" charset="0"/>
                <a:cs typeface="Arial" charset="0"/>
              </a:endParaRPr>
            </a:p>
          </p:txBody>
        </p:sp>
        <p:sp>
          <p:nvSpPr>
            <p:cNvPr id="7" name="Line 5"/>
            <p:cNvSpPr>
              <a:spLocks noChangeShapeType="1"/>
            </p:cNvSpPr>
            <p:nvPr/>
          </p:nvSpPr>
          <p:spPr bwMode="auto">
            <a:xfrm>
              <a:off x="5181600" y="3733800"/>
              <a:ext cx="2514600"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latin typeface="Arial" charset="0"/>
                <a:ea typeface="ＭＳ Ｐゴシック" charset="0"/>
                <a:cs typeface="Arial" charset="0"/>
              </a:endParaRPr>
            </a:p>
          </p:txBody>
        </p:sp>
        <p:sp>
          <p:nvSpPr>
            <p:cNvPr id="8" name="Freeform 6"/>
            <p:cNvSpPr>
              <a:spLocks/>
            </p:cNvSpPr>
            <p:nvPr/>
          </p:nvSpPr>
          <p:spPr bwMode="auto">
            <a:xfrm>
              <a:off x="5181600" y="1752600"/>
              <a:ext cx="2159000" cy="1841500"/>
            </a:xfrm>
            <a:custGeom>
              <a:avLst/>
              <a:gdLst>
                <a:gd name="T0" fmla="*/ 0 w 1360"/>
                <a:gd name="T1" fmla="*/ 1828800 h 1160"/>
                <a:gd name="T2" fmla="*/ 457200 w 1360"/>
                <a:gd name="T3" fmla="*/ 1828800 h 1160"/>
                <a:gd name="T4" fmla="*/ 685800 w 1360"/>
                <a:gd name="T5" fmla="*/ 1752600 h 1160"/>
                <a:gd name="T6" fmla="*/ 914400 w 1360"/>
                <a:gd name="T7" fmla="*/ 1600200 h 1160"/>
                <a:gd name="T8" fmla="*/ 1295400 w 1360"/>
                <a:gd name="T9" fmla="*/ 1295400 h 1160"/>
                <a:gd name="T10" fmla="*/ 1447800 w 1360"/>
                <a:gd name="T11" fmla="*/ 1143000 h 1160"/>
                <a:gd name="T12" fmla="*/ 1828800 w 1360"/>
                <a:gd name="T13" fmla="*/ 838200 h 1160"/>
                <a:gd name="T14" fmla="*/ 1981200 w 1360"/>
                <a:gd name="T15" fmla="*/ 533400 h 1160"/>
                <a:gd name="T16" fmla="*/ 2133600 w 1360"/>
                <a:gd name="T17" fmla="*/ 152400 h 1160"/>
                <a:gd name="T18" fmla="*/ 2133600 w 1360"/>
                <a:gd name="T19" fmla="*/ 0 h 1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60" h="1160">
                  <a:moveTo>
                    <a:pt x="0" y="1152"/>
                  </a:moveTo>
                  <a:cubicBezTo>
                    <a:pt x="108" y="1156"/>
                    <a:pt x="216" y="1160"/>
                    <a:pt x="288" y="1152"/>
                  </a:cubicBezTo>
                  <a:cubicBezTo>
                    <a:pt x="360" y="1144"/>
                    <a:pt x="384" y="1128"/>
                    <a:pt x="432" y="1104"/>
                  </a:cubicBezTo>
                  <a:cubicBezTo>
                    <a:pt x="480" y="1080"/>
                    <a:pt x="512" y="1056"/>
                    <a:pt x="576" y="1008"/>
                  </a:cubicBezTo>
                  <a:cubicBezTo>
                    <a:pt x="640" y="960"/>
                    <a:pt x="760" y="864"/>
                    <a:pt x="816" y="816"/>
                  </a:cubicBezTo>
                  <a:cubicBezTo>
                    <a:pt x="872" y="768"/>
                    <a:pt x="856" y="768"/>
                    <a:pt x="912" y="720"/>
                  </a:cubicBezTo>
                  <a:cubicBezTo>
                    <a:pt x="968" y="672"/>
                    <a:pt x="1096" y="592"/>
                    <a:pt x="1152" y="528"/>
                  </a:cubicBezTo>
                  <a:cubicBezTo>
                    <a:pt x="1208" y="464"/>
                    <a:pt x="1216" y="408"/>
                    <a:pt x="1248" y="336"/>
                  </a:cubicBezTo>
                  <a:cubicBezTo>
                    <a:pt x="1280" y="264"/>
                    <a:pt x="1328" y="152"/>
                    <a:pt x="1344" y="96"/>
                  </a:cubicBezTo>
                  <a:cubicBezTo>
                    <a:pt x="1360" y="40"/>
                    <a:pt x="1344" y="16"/>
                    <a:pt x="1344" y="0"/>
                  </a:cubicBezTo>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lstStyle/>
            <a:p>
              <a:endParaRPr lang="en-GB"/>
            </a:p>
          </p:txBody>
        </p:sp>
        <p:sp>
          <p:nvSpPr>
            <p:cNvPr id="9" name="Text Box 7"/>
            <p:cNvSpPr txBox="1">
              <a:spLocks noChangeArrowheads="1"/>
            </p:cNvSpPr>
            <p:nvPr/>
          </p:nvSpPr>
          <p:spPr bwMode="auto">
            <a:xfrm>
              <a:off x="4648200" y="1295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US" sz="2400">
                <a:latin typeface="Times New Roman" charset="0"/>
                <a:ea typeface="ＭＳ Ｐゴシック" charset="0"/>
                <a:cs typeface="Arial" charset="0"/>
              </a:endParaRPr>
            </a:p>
          </p:txBody>
        </p:sp>
        <p:sp>
          <p:nvSpPr>
            <p:cNvPr id="10" name="Text Box 8"/>
            <p:cNvSpPr txBox="1">
              <a:spLocks noChangeArrowheads="1"/>
            </p:cNvSpPr>
            <p:nvPr/>
          </p:nvSpPr>
          <p:spPr bwMode="auto">
            <a:xfrm>
              <a:off x="4800600" y="12954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a:latin typeface="Times New Roman" charset="0"/>
                  <a:ea typeface="ＭＳ Ｐゴシック" charset="0"/>
                  <a:cs typeface="Arial" charset="0"/>
                </a:rPr>
                <a:t>T</a:t>
              </a:r>
            </a:p>
          </p:txBody>
        </p:sp>
        <p:sp>
          <p:nvSpPr>
            <p:cNvPr id="11" name="Text Box 9"/>
            <p:cNvSpPr txBox="1">
              <a:spLocks noChangeArrowheads="1"/>
            </p:cNvSpPr>
            <p:nvPr/>
          </p:nvSpPr>
          <p:spPr bwMode="auto">
            <a:xfrm>
              <a:off x="7162800" y="38862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a:latin typeface="Times New Roman" charset="0"/>
                  <a:ea typeface="ＭＳ Ｐゴシック" charset="0"/>
                  <a:cs typeface="Arial" charset="0"/>
                </a:rPr>
                <a:t>Wind</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4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4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41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04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en-US">
                <a:latin typeface="Arial" pitchFamily="34" charset="0"/>
                <a:cs typeface="Arial" pitchFamily="34" charset="0"/>
              </a:rPr>
              <a:t>5. Carbon dioxide concentration</a:t>
            </a:r>
          </a:p>
        </p:txBody>
      </p:sp>
      <p:sp>
        <p:nvSpPr>
          <p:cNvPr id="46082" name="Content Placeholder 2"/>
          <p:cNvSpPr>
            <a:spLocks noGrp="1"/>
          </p:cNvSpPr>
          <p:nvPr>
            <p:ph idx="1"/>
          </p:nvPr>
        </p:nvSpPr>
        <p:spPr>
          <a:xfrm>
            <a:off x="304800" y="1762125"/>
            <a:ext cx="8610600" cy="3190875"/>
          </a:xfrm>
        </p:spPr>
        <p:txBody>
          <a:bodyPr/>
          <a:lstStyle/>
          <a:p>
            <a:r>
              <a:rPr lang="en-US" sz="2400">
                <a:latin typeface="Ar\" charset="0"/>
              </a:rPr>
              <a:t> When carbon dioxide concentration in the intercellular spaces of the leaf falls below a critical concentration, the stomata opens. This increases transpiration.</a:t>
            </a:r>
          </a:p>
          <a:p>
            <a:r>
              <a:rPr lang="en-US" sz="2400" b="1">
                <a:solidFill>
                  <a:srgbClr val="FF0000"/>
                </a:solidFill>
                <a:latin typeface="Ar\" charset="0"/>
              </a:rPr>
              <a:t>An increase in carbon dioxide concentration decreases the rate of transpiration.</a:t>
            </a:r>
          </a:p>
          <a:p>
            <a:endParaRPr lang="en-US" sz="2400">
              <a:latin typeface="Ar\" charset="0"/>
            </a:endParaRPr>
          </a:p>
        </p:txBody>
      </p:sp>
      <p:grpSp>
        <p:nvGrpSpPr>
          <p:cNvPr id="46083" name="Group 3"/>
          <p:cNvGrpSpPr>
            <a:grpSpLocks/>
          </p:cNvGrpSpPr>
          <p:nvPr/>
        </p:nvGrpSpPr>
        <p:grpSpPr bwMode="auto">
          <a:xfrm>
            <a:off x="4495800" y="3810000"/>
            <a:ext cx="4114800" cy="2819400"/>
            <a:chOff x="685800" y="3962400"/>
            <a:chExt cx="3505200" cy="2438400"/>
          </a:xfrm>
        </p:grpSpPr>
        <p:sp>
          <p:nvSpPr>
            <p:cNvPr id="5" name="Line 4"/>
            <p:cNvSpPr>
              <a:spLocks noChangeShapeType="1"/>
            </p:cNvSpPr>
            <p:nvPr/>
          </p:nvSpPr>
          <p:spPr bwMode="auto">
            <a:xfrm flipV="1">
              <a:off x="1067153" y="3962400"/>
              <a:ext cx="0" cy="19812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latin typeface="Arial" charset="0"/>
                <a:ea typeface="ＭＳ Ｐゴシック" charset="0"/>
                <a:cs typeface="Arial" charset="0"/>
              </a:endParaRPr>
            </a:p>
          </p:txBody>
        </p:sp>
        <p:sp>
          <p:nvSpPr>
            <p:cNvPr id="6" name="Line 5"/>
            <p:cNvSpPr>
              <a:spLocks noChangeShapeType="1"/>
            </p:cNvSpPr>
            <p:nvPr/>
          </p:nvSpPr>
          <p:spPr bwMode="auto">
            <a:xfrm>
              <a:off x="1067153" y="5943600"/>
              <a:ext cx="1904059"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latin typeface="Arial" charset="0"/>
                <a:ea typeface="ＭＳ Ｐゴシック" charset="0"/>
                <a:cs typeface="Arial" charset="0"/>
              </a:endParaRPr>
            </a:p>
          </p:txBody>
        </p:sp>
        <p:sp>
          <p:nvSpPr>
            <p:cNvPr id="7" name="Freeform 6"/>
            <p:cNvSpPr>
              <a:spLocks/>
            </p:cNvSpPr>
            <p:nvPr/>
          </p:nvSpPr>
          <p:spPr bwMode="auto">
            <a:xfrm>
              <a:off x="1143000" y="4267200"/>
              <a:ext cx="1447800" cy="1549400"/>
            </a:xfrm>
            <a:custGeom>
              <a:avLst/>
              <a:gdLst>
                <a:gd name="T0" fmla="*/ 0 w 912"/>
                <a:gd name="T1" fmla="*/ 0 h 976"/>
                <a:gd name="T2" fmla="*/ 76200 w 912"/>
                <a:gd name="T3" fmla="*/ 609600 h 976"/>
                <a:gd name="T4" fmla="*/ 228600 w 912"/>
                <a:gd name="T5" fmla="*/ 1066800 h 976"/>
                <a:gd name="T6" fmla="*/ 457200 w 912"/>
                <a:gd name="T7" fmla="*/ 1371600 h 976"/>
                <a:gd name="T8" fmla="*/ 1219200 w 912"/>
                <a:gd name="T9" fmla="*/ 1524000 h 976"/>
                <a:gd name="T10" fmla="*/ 1447800 w 912"/>
                <a:gd name="T11" fmla="*/ 1524000 h 9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12" h="976">
                  <a:moveTo>
                    <a:pt x="0" y="0"/>
                  </a:moveTo>
                  <a:cubicBezTo>
                    <a:pt x="12" y="136"/>
                    <a:pt x="24" y="272"/>
                    <a:pt x="48" y="384"/>
                  </a:cubicBezTo>
                  <a:cubicBezTo>
                    <a:pt x="72" y="496"/>
                    <a:pt x="104" y="592"/>
                    <a:pt x="144" y="672"/>
                  </a:cubicBezTo>
                  <a:cubicBezTo>
                    <a:pt x="184" y="752"/>
                    <a:pt x="184" y="816"/>
                    <a:pt x="288" y="864"/>
                  </a:cubicBezTo>
                  <a:cubicBezTo>
                    <a:pt x="392" y="912"/>
                    <a:pt x="664" y="944"/>
                    <a:pt x="768" y="960"/>
                  </a:cubicBezTo>
                  <a:cubicBezTo>
                    <a:pt x="872" y="976"/>
                    <a:pt x="888" y="960"/>
                    <a:pt x="912" y="960"/>
                  </a:cubicBezTo>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lstStyle/>
            <a:p>
              <a:endParaRPr lang="en-GB"/>
            </a:p>
          </p:txBody>
        </p:sp>
        <p:sp>
          <p:nvSpPr>
            <p:cNvPr id="8" name="Text Box 7"/>
            <p:cNvSpPr txBox="1">
              <a:spLocks noChangeArrowheads="1"/>
            </p:cNvSpPr>
            <p:nvPr/>
          </p:nvSpPr>
          <p:spPr bwMode="auto">
            <a:xfrm>
              <a:off x="685800" y="3962400"/>
              <a:ext cx="83843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a:latin typeface="Times New Roman" charset="0"/>
                  <a:ea typeface="ＭＳ Ｐゴシック" charset="0"/>
                  <a:cs typeface="Arial" charset="0"/>
                </a:rPr>
                <a:t>T</a:t>
              </a:r>
            </a:p>
          </p:txBody>
        </p:sp>
        <p:sp>
          <p:nvSpPr>
            <p:cNvPr id="9" name="Text Box 8"/>
            <p:cNvSpPr txBox="1">
              <a:spLocks noChangeArrowheads="1"/>
            </p:cNvSpPr>
            <p:nvPr/>
          </p:nvSpPr>
          <p:spPr bwMode="auto">
            <a:xfrm>
              <a:off x="1371424" y="5943600"/>
              <a:ext cx="28195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latin typeface="Times New Roman" charset="0"/>
                  <a:ea typeface="ＭＳ Ｐゴシック" charset="0"/>
                  <a:cs typeface="Arial" charset="0"/>
                </a:rPr>
                <a:t>Co2 concentration</a:t>
              </a: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lstStyle/>
          <a:p>
            <a:r>
              <a:rPr lang="en-US">
                <a:latin typeface="Arial" pitchFamily="34" charset="0"/>
                <a:cs typeface="Arial" pitchFamily="34" charset="0"/>
              </a:rPr>
              <a:t>Wilting</a:t>
            </a:r>
          </a:p>
        </p:txBody>
      </p:sp>
      <p:sp>
        <p:nvSpPr>
          <p:cNvPr id="63491" name="Rectangle 3"/>
          <p:cNvSpPr>
            <a:spLocks noGrp="1" noChangeArrowheads="1"/>
          </p:cNvSpPr>
          <p:nvPr>
            <p:ph idx="1"/>
          </p:nvPr>
        </p:nvSpPr>
        <p:spPr>
          <a:xfrm>
            <a:off x="457200" y="1600200"/>
            <a:ext cx="8305800" cy="4953000"/>
          </a:xfrm>
        </p:spPr>
        <p:txBody>
          <a:bodyPr rtlCol="0">
            <a:normAutofit fontScale="85000" lnSpcReduction="10000"/>
          </a:bodyPr>
          <a:lstStyle/>
          <a:p>
            <a:pPr fontAlgn="auto">
              <a:lnSpc>
                <a:spcPct val="90000"/>
              </a:lnSpc>
              <a:spcAft>
                <a:spcPts val="0"/>
              </a:spcAft>
              <a:buClr>
                <a:schemeClr val="accent1">
                  <a:lumMod val="60000"/>
                  <a:lumOff val="40000"/>
                </a:schemeClr>
              </a:buClr>
              <a:defRPr/>
            </a:pPr>
            <a:r>
              <a:rPr lang="en-US" sz="2400" dirty="0">
                <a:latin typeface="Arial"/>
                <a:ea typeface="+mn-ea"/>
                <a:cs typeface="Arial"/>
              </a:rPr>
              <a:t>Turgor pressure of mesophyll cells supports the leaf and keep it firm and spread out widely to absorb sunlight for photosynthesis.</a:t>
            </a:r>
          </a:p>
          <a:p>
            <a:pPr fontAlgn="auto">
              <a:spcAft>
                <a:spcPts val="0"/>
              </a:spcAft>
              <a:buClr>
                <a:schemeClr val="accent1">
                  <a:lumMod val="60000"/>
                  <a:lumOff val="40000"/>
                </a:schemeClr>
              </a:buClr>
              <a:defRPr/>
            </a:pPr>
            <a:r>
              <a:rPr lang="en-US" sz="2400" dirty="0">
                <a:latin typeface="Arial"/>
                <a:ea typeface="+mn-ea"/>
                <a:cs typeface="Arial"/>
              </a:rPr>
              <a:t> In strong sunlight, when the rate of transpiration exceeds the rate of absorption of water by the roots, the cells lose their turgor, become flaccid and the plant wilts.</a:t>
            </a:r>
          </a:p>
          <a:p>
            <a:pPr fontAlgn="auto">
              <a:spcAft>
                <a:spcPts val="0"/>
              </a:spcAft>
              <a:buClr>
                <a:schemeClr val="accent1">
                  <a:lumMod val="60000"/>
                  <a:lumOff val="40000"/>
                </a:schemeClr>
              </a:buClr>
              <a:defRPr/>
            </a:pPr>
            <a:r>
              <a:rPr lang="en-US" sz="2400" dirty="0">
                <a:latin typeface="Arial"/>
                <a:ea typeface="+mn-ea"/>
                <a:cs typeface="Arial"/>
              </a:rPr>
              <a:t> Wilting also occurs in the soft stems of certain plants in which the stem mesophyll cells lose water.</a:t>
            </a:r>
          </a:p>
          <a:p>
            <a:pPr fontAlgn="auto">
              <a:lnSpc>
                <a:spcPct val="90000"/>
              </a:lnSpc>
              <a:spcAft>
                <a:spcPts val="0"/>
              </a:spcAft>
              <a:buClr>
                <a:schemeClr val="accent1">
                  <a:lumMod val="60000"/>
                  <a:lumOff val="40000"/>
                </a:schemeClr>
              </a:buClr>
              <a:defRPr/>
            </a:pPr>
            <a:r>
              <a:rPr lang="en-US" sz="2400" dirty="0">
                <a:solidFill>
                  <a:srgbClr val="FF0000"/>
                </a:solidFill>
                <a:latin typeface="Arial"/>
                <a:ea typeface="+mn-ea"/>
                <a:cs typeface="Arial"/>
              </a:rPr>
              <a:t>If rate of transpiration &gt; rate of water absorption</a:t>
            </a:r>
            <a:r>
              <a:rPr lang="en-US" sz="2400" dirty="0">
                <a:latin typeface="Arial"/>
                <a:ea typeface="+mn-ea"/>
                <a:cs typeface="Arial"/>
              </a:rPr>
              <a:t>, cells become flaccid and plant wilts</a:t>
            </a:r>
          </a:p>
          <a:p>
            <a:pPr fontAlgn="auto">
              <a:lnSpc>
                <a:spcPct val="90000"/>
              </a:lnSpc>
              <a:spcAft>
                <a:spcPts val="0"/>
              </a:spcAft>
              <a:buClr>
                <a:schemeClr val="accent1">
                  <a:lumMod val="60000"/>
                  <a:lumOff val="40000"/>
                </a:schemeClr>
              </a:buClr>
              <a:defRPr/>
            </a:pPr>
            <a:r>
              <a:rPr lang="en-US" sz="2400" b="1" dirty="0">
                <a:latin typeface="Arial"/>
                <a:ea typeface="+mn-ea"/>
                <a:cs typeface="Arial"/>
              </a:rPr>
              <a:t>Advantages:</a:t>
            </a:r>
            <a:r>
              <a:rPr lang="en-US" sz="2400" dirty="0">
                <a:latin typeface="Arial"/>
                <a:ea typeface="+mn-ea"/>
                <a:cs typeface="Arial"/>
              </a:rPr>
              <a:t> Reduces rate of transpiration and thus, </a:t>
            </a:r>
            <a:r>
              <a:rPr lang="en-US" sz="2400" dirty="0">
                <a:solidFill>
                  <a:srgbClr val="FF0000"/>
                </a:solidFill>
                <a:latin typeface="Arial"/>
                <a:ea typeface="+mn-ea"/>
                <a:cs typeface="Arial"/>
              </a:rPr>
              <a:t>reduces water loss</a:t>
            </a:r>
          </a:p>
          <a:p>
            <a:pPr fontAlgn="auto">
              <a:lnSpc>
                <a:spcPct val="90000"/>
              </a:lnSpc>
              <a:spcAft>
                <a:spcPts val="0"/>
              </a:spcAft>
              <a:buClr>
                <a:schemeClr val="accent1">
                  <a:lumMod val="60000"/>
                  <a:lumOff val="40000"/>
                </a:schemeClr>
              </a:buClr>
              <a:defRPr/>
            </a:pPr>
            <a:r>
              <a:rPr lang="en-US" sz="2400" b="1" dirty="0">
                <a:latin typeface="Arial"/>
                <a:ea typeface="+mn-ea"/>
                <a:cs typeface="Arial"/>
              </a:rPr>
              <a:t>Disadvantage:</a:t>
            </a:r>
            <a:r>
              <a:rPr lang="en-US" sz="2400" dirty="0">
                <a:latin typeface="Arial"/>
                <a:ea typeface="+mn-ea"/>
                <a:cs typeface="Arial"/>
              </a:rPr>
              <a:t> Stomata are closed, reducing entry of CO</a:t>
            </a:r>
            <a:r>
              <a:rPr lang="en-US" sz="2400" baseline="-25000" dirty="0">
                <a:latin typeface="Arial"/>
                <a:ea typeface="+mn-ea"/>
                <a:cs typeface="Arial"/>
              </a:rPr>
              <a:t>2</a:t>
            </a:r>
            <a:r>
              <a:rPr lang="en-US" sz="2400" dirty="0">
                <a:latin typeface="Arial"/>
                <a:ea typeface="+mn-ea"/>
                <a:cs typeface="Arial"/>
              </a:rPr>
              <a:t>. </a:t>
            </a:r>
            <a:r>
              <a:rPr lang="en-US" sz="2400" dirty="0">
                <a:solidFill>
                  <a:srgbClr val="FF0000"/>
                </a:solidFill>
                <a:latin typeface="Arial"/>
                <a:ea typeface="+mn-ea"/>
                <a:cs typeface="Arial"/>
              </a:rPr>
              <a:t>Rate of photosynthesis decreases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4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4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349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349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34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r>
              <a:rPr lang="en-US">
                <a:latin typeface="Arial" pitchFamily="34" charset="0"/>
                <a:cs typeface="Arial" pitchFamily="34" charset="0"/>
              </a:rPr>
              <a:t>Plant adaptations</a:t>
            </a:r>
          </a:p>
        </p:txBody>
      </p:sp>
      <p:sp>
        <p:nvSpPr>
          <p:cNvPr id="64515" name="Rectangle 3"/>
          <p:cNvSpPr>
            <a:spLocks noGrp="1" noChangeArrowheads="1"/>
          </p:cNvSpPr>
          <p:nvPr>
            <p:ph idx="1"/>
          </p:nvPr>
        </p:nvSpPr>
        <p:spPr>
          <a:xfrm>
            <a:off x="792163" y="1762125"/>
            <a:ext cx="7570787" cy="4867275"/>
          </a:xfrm>
        </p:spPr>
        <p:txBody>
          <a:bodyPr/>
          <a:lstStyle/>
          <a:p>
            <a:r>
              <a:rPr lang="en-US" b="1">
                <a:latin typeface="Arial" pitchFamily="34" charset="0"/>
                <a:cs typeface="Arial" pitchFamily="34" charset="0"/>
              </a:rPr>
              <a:t>Xerophytes</a:t>
            </a:r>
            <a:r>
              <a:rPr lang="en-US">
                <a:latin typeface="Arial" pitchFamily="34" charset="0"/>
                <a:cs typeface="Arial" pitchFamily="34" charset="0"/>
              </a:rPr>
              <a:t> -- Plants that live in dry conditions  </a:t>
            </a:r>
          </a:p>
          <a:p>
            <a:pPr lvl="1"/>
            <a:r>
              <a:rPr lang="en-US">
                <a:latin typeface="Arial" pitchFamily="34" charset="0"/>
                <a:cs typeface="Arial" pitchFamily="34" charset="0"/>
              </a:rPr>
              <a:t>Adapted to preventing water loss and storing water</a:t>
            </a:r>
          </a:p>
          <a:p>
            <a:r>
              <a:rPr lang="en-US" b="1">
                <a:latin typeface="Arial" pitchFamily="34" charset="0"/>
                <a:cs typeface="Arial" pitchFamily="34" charset="0"/>
              </a:rPr>
              <a:t>Hydrophytes</a:t>
            </a:r>
            <a:r>
              <a:rPr lang="en-US">
                <a:latin typeface="Arial" pitchFamily="34" charset="0"/>
                <a:cs typeface="Arial" pitchFamily="34" charset="0"/>
              </a:rPr>
              <a:t> – Water plants</a:t>
            </a:r>
          </a:p>
          <a:p>
            <a:pPr lvl="1"/>
            <a:r>
              <a:rPr lang="en-US">
                <a:latin typeface="Arial" pitchFamily="34" charset="0"/>
                <a:cs typeface="Arial" pitchFamily="34" charset="0"/>
              </a:rPr>
              <a:t>Fully submerged plants adapted to receiving more sunlight</a:t>
            </a:r>
          </a:p>
          <a:p>
            <a:pPr lvl="1"/>
            <a:r>
              <a:rPr lang="en-US">
                <a:latin typeface="Arial" pitchFamily="34" charset="0"/>
                <a:cs typeface="Arial" pitchFamily="34" charset="0"/>
              </a:rPr>
              <a:t>Partially submerged plants adapted to float</a:t>
            </a:r>
          </a:p>
          <a:p>
            <a:pPr lvl="1"/>
            <a:r>
              <a:rPr lang="en-US">
                <a:latin typeface="Arial" pitchFamily="34" charset="0"/>
                <a:cs typeface="Arial" pitchFamily="34" charset="0"/>
              </a:rPr>
              <a:t>Floating plants adapted to float and compete for sunlight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4515">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451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451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451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45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457200" y="503238"/>
            <a:ext cx="7923213" cy="334962"/>
          </a:xfrm>
        </p:spPr>
        <p:txBody>
          <a:bodyPr/>
          <a:lstStyle/>
          <a:p>
            <a:r>
              <a:rPr lang="en-US" sz="4000" b="1">
                <a:latin typeface="Arial" pitchFamily="34" charset="0"/>
                <a:cs typeface="Arial" pitchFamily="34" charset="0"/>
              </a:rPr>
              <a:t>Xerophytes</a:t>
            </a:r>
          </a:p>
        </p:txBody>
      </p:sp>
      <p:graphicFrame>
        <p:nvGraphicFramePr>
          <p:cNvPr id="65618" name="Group 82"/>
          <p:cNvGraphicFramePr>
            <a:graphicFrameLocks noGrp="1"/>
          </p:cNvGraphicFramePr>
          <p:nvPr/>
        </p:nvGraphicFramePr>
        <p:xfrm>
          <a:off x="685800" y="1785938"/>
          <a:ext cx="8001000" cy="4233862"/>
        </p:xfrm>
        <a:graphic>
          <a:graphicData uri="http://schemas.openxmlformats.org/drawingml/2006/table">
            <a:tbl>
              <a:tblPr/>
              <a:tblGrid>
                <a:gridCol w="1905000">
                  <a:extLst>
                    <a:ext uri="{9D8B030D-6E8A-4147-A177-3AD203B41FA5}">
                      <a16:colId xmlns:a16="http://schemas.microsoft.com/office/drawing/2014/main" val="20000"/>
                    </a:ext>
                  </a:extLst>
                </a:gridCol>
                <a:gridCol w="6096000">
                  <a:extLst>
                    <a:ext uri="{9D8B030D-6E8A-4147-A177-3AD203B41FA5}">
                      <a16:colId xmlns:a16="http://schemas.microsoft.com/office/drawing/2014/main" val="20001"/>
                    </a:ext>
                  </a:extLst>
                </a:gridCol>
              </a:tblGrid>
              <a:tr h="5762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pitchFamily="34" charset="0"/>
                          <a:ea typeface="ＭＳ Ｐゴシック" pitchFamily="34" charset="-128"/>
                        </a:rPr>
                        <a:t>Mechanism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pitchFamily="34" charset="0"/>
                          <a:ea typeface="ＭＳ Ｐゴシック" pitchFamily="34" charset="-128"/>
                        </a:rPr>
                        <a:t>Adaptation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5738">
                <a:tc rowSpan="5">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pitchFamily="34" charset="0"/>
                          <a:ea typeface="ＭＳ Ｐゴシック" pitchFamily="34" charset="-128"/>
                        </a:rPr>
                        <a:t>Limit water loss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pitchFamily="34" charset="0"/>
                          <a:ea typeface="ＭＳ Ｐゴシック" pitchFamily="34" charset="-128"/>
                        </a:rPr>
                        <a:t>Waxy stomata – Reduces water loss by transpiration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3700">
                <a:tc vMerge="1">
                  <a:txBody>
                    <a:bodyPr/>
                    <a:lstStyle/>
                    <a:p>
                      <a:endParaRPr lang="en-GB"/>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pitchFamily="34" charset="0"/>
                          <a:ea typeface="ＭＳ Ｐゴシック" pitchFamily="34" charset="-128"/>
                        </a:rPr>
                        <a:t>Few stomata – Reduces transpiration rate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76288">
                <a:tc vMerge="1">
                  <a:txBody>
                    <a:bodyPr/>
                    <a:lstStyle/>
                    <a:p>
                      <a:endParaRPr lang="en-GB"/>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pitchFamily="34" charset="0"/>
                          <a:ea typeface="ＭＳ Ｐゴシック" pitchFamily="34" charset="-128"/>
                        </a:rPr>
                        <a:t>Sunken stomata – hairs of grooves trap water vapour that diffuses out. Increases humidity around stomata, therefore reducing transpiration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87350">
                <a:tc vMerge="1">
                  <a:txBody>
                    <a:bodyPr/>
                    <a:lstStyle/>
                    <a:p>
                      <a:endParaRPr lang="en-GB"/>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pitchFamily="34" charset="0"/>
                          <a:ea typeface="ＭＳ Ｐゴシック" pitchFamily="34" charset="-128"/>
                        </a:rPr>
                        <a:t>Reduced leaf size – Reduces exposed surface area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82588">
                <a:tc vMerge="1">
                  <a:txBody>
                    <a:bodyPr/>
                    <a:lstStyle/>
                    <a:p>
                      <a:endParaRPr lang="en-GB"/>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pitchFamily="34" charset="0"/>
                          <a:ea typeface="ＭＳ Ｐゴシック" pitchFamily="34" charset="-128"/>
                        </a:rPr>
                        <a:t>Curled leaves – Reduces exposed surface area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93700">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pitchFamily="34" charset="0"/>
                          <a:ea typeface="ＭＳ Ｐゴシック" pitchFamily="34" charset="-128"/>
                        </a:rPr>
                        <a:t>Water storage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pitchFamily="34" charset="0"/>
                          <a:ea typeface="ＭＳ Ｐゴシック" pitchFamily="34" charset="-128"/>
                        </a:rPr>
                        <a:t>Succulent leaves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95288">
                <a:tc vMerge="1">
                  <a:txBody>
                    <a:bodyPr/>
                    <a:lstStyle/>
                    <a:p>
                      <a:endParaRPr lang="en-GB"/>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pitchFamily="34" charset="0"/>
                          <a:ea typeface="ＭＳ Ｐゴシック" pitchFamily="34" charset="-128"/>
                        </a:rPr>
                        <a:t>Succulent stems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25450">
                <a:tc vMerge="1">
                  <a:txBody>
                    <a:bodyPr/>
                    <a:lstStyle/>
                    <a:p>
                      <a:endParaRPr lang="en-GB"/>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pitchFamily="34" charset="0"/>
                          <a:ea typeface="ＭＳ Ｐゴシック" pitchFamily="34" charset="-128"/>
                        </a:rPr>
                        <a:t>Fleshy tubers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lstStyle/>
          <a:p>
            <a:r>
              <a:rPr lang="en-US">
                <a:latin typeface="Arial" pitchFamily="34" charset="0"/>
                <a:cs typeface="Arial" pitchFamily="34" charset="0"/>
              </a:rPr>
              <a:t>Hydrophytes</a:t>
            </a:r>
          </a:p>
        </p:txBody>
      </p:sp>
      <p:graphicFrame>
        <p:nvGraphicFramePr>
          <p:cNvPr id="66608" name="Group 48"/>
          <p:cNvGraphicFramePr>
            <a:graphicFrameLocks noGrp="1"/>
          </p:cNvGraphicFramePr>
          <p:nvPr/>
        </p:nvGraphicFramePr>
        <p:xfrm>
          <a:off x="1371600" y="1676400"/>
          <a:ext cx="7162800" cy="4098925"/>
        </p:xfrm>
        <a:graphic>
          <a:graphicData uri="http://schemas.openxmlformats.org/drawingml/2006/table">
            <a:tbl>
              <a:tblPr/>
              <a:tblGrid>
                <a:gridCol w="1752600">
                  <a:extLst>
                    <a:ext uri="{9D8B030D-6E8A-4147-A177-3AD203B41FA5}">
                      <a16:colId xmlns:a16="http://schemas.microsoft.com/office/drawing/2014/main" val="20000"/>
                    </a:ext>
                  </a:extLst>
                </a:gridCol>
                <a:gridCol w="5410200">
                  <a:extLst>
                    <a:ext uri="{9D8B030D-6E8A-4147-A177-3AD203B41FA5}">
                      <a16:colId xmlns:a16="http://schemas.microsoft.com/office/drawing/2014/main" val="20001"/>
                    </a:ext>
                  </a:extLst>
                </a:gridCol>
              </a:tblGrid>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ea typeface="ＭＳ Ｐゴシック" pitchFamily="34" charset="-128"/>
                        </a:rPr>
                        <a:t>Mechanism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ea typeface="ＭＳ Ｐゴシック" pitchFamily="34" charset="-128"/>
                        </a:rPr>
                        <a:t>Adaptation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62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34" charset="0"/>
                          <a:ea typeface="ＭＳ Ｐゴシック" pitchFamily="34" charset="-128"/>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34" charset="0"/>
                          <a:ea typeface="ＭＳ Ｐゴシック" pitchFamily="34" charset="-128"/>
                        </a:rPr>
                        <a:t>Thin/no cuticle. </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a:ln>
                            <a:noFill/>
                          </a:ln>
                          <a:solidFill>
                            <a:schemeClr val="tx1"/>
                          </a:solidFill>
                          <a:effectLst/>
                          <a:latin typeface="Arial" pitchFamily="34" charset="0"/>
                          <a:ea typeface="ＭＳ Ｐゴシック" pitchFamily="34" charset="-128"/>
                        </a:rPr>
                        <a:t>Since cuticle is to prevent water loss, there is less need for cuticle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4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34" charset="0"/>
                          <a:ea typeface="ＭＳ Ｐゴシック" pitchFamily="34" charset="-128"/>
                        </a:rPr>
                        <a:t>Large intercellular air spaces – aids buoyancy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19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34" charset="0"/>
                          <a:ea typeface="ＭＳ Ｐゴシック" pitchFamily="34" charset="-128"/>
                        </a:rPr>
                        <a:t>Abundant stomata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34" charset="0"/>
                          <a:ea typeface="ＭＳ Ｐゴシック" pitchFamily="34" charset="-128"/>
                        </a:rPr>
                        <a:t>- No need to reduce water loss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34" charset="0"/>
                          <a:ea typeface="ＭＳ Ｐゴシック" pitchFamily="34" charset="-128"/>
                        </a:rPr>
                        <a:t>- Maximise gaseous exchange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p:txBody>
          <a:bodyPr/>
          <a:lstStyle/>
          <a:p>
            <a:r>
              <a:rPr lang="en-US">
                <a:latin typeface="Arial" pitchFamily="34" charset="0"/>
                <a:cs typeface="Arial" pitchFamily="34" charset="0"/>
              </a:rPr>
              <a:t>Using a potometer</a:t>
            </a:r>
          </a:p>
        </p:txBody>
      </p:sp>
      <p:grpSp>
        <p:nvGrpSpPr>
          <p:cNvPr id="51202" name="Group 1"/>
          <p:cNvGrpSpPr>
            <a:grpSpLocks/>
          </p:cNvGrpSpPr>
          <p:nvPr/>
        </p:nvGrpSpPr>
        <p:grpSpPr bwMode="auto">
          <a:xfrm>
            <a:off x="914400" y="1600200"/>
            <a:ext cx="7924800" cy="5029200"/>
            <a:chOff x="685800" y="1295400"/>
            <a:chExt cx="8598541" cy="5334000"/>
          </a:xfrm>
        </p:grpSpPr>
        <p:pic>
          <p:nvPicPr>
            <p:cNvPr id="5120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95400"/>
              <a:ext cx="5249863"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Text Box 5"/>
            <p:cNvSpPr txBox="1">
              <a:spLocks noChangeArrowheads="1"/>
            </p:cNvSpPr>
            <p:nvPr/>
          </p:nvSpPr>
          <p:spPr bwMode="auto">
            <a:xfrm>
              <a:off x="3581400" y="1447800"/>
              <a:ext cx="2286000" cy="650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t>1. Insert plant into cork with hole</a:t>
              </a:r>
            </a:p>
          </p:txBody>
        </p:sp>
        <p:sp>
          <p:nvSpPr>
            <p:cNvPr id="51205" name="Line 6"/>
            <p:cNvSpPr>
              <a:spLocks noChangeShapeType="1"/>
            </p:cNvSpPr>
            <p:nvPr/>
          </p:nvSpPr>
          <p:spPr bwMode="auto">
            <a:xfrm flipV="1">
              <a:off x="1676400" y="1676400"/>
              <a:ext cx="1905000" cy="1143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51206" name="Rectangle 7"/>
            <p:cNvSpPr>
              <a:spLocks noChangeArrowheads="1"/>
            </p:cNvSpPr>
            <p:nvPr/>
          </p:nvSpPr>
          <p:spPr bwMode="auto">
            <a:xfrm>
              <a:off x="3581400" y="2438400"/>
              <a:ext cx="2351088" cy="1200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pPr algn="ctr"/>
              <a:r>
                <a:rPr lang="en-US"/>
                <a:t>2. Smear opening with petroleum jelly – makes the apparatus airtight</a:t>
              </a:r>
            </a:p>
          </p:txBody>
        </p:sp>
        <p:sp>
          <p:nvSpPr>
            <p:cNvPr id="51207" name="Line 8"/>
            <p:cNvSpPr>
              <a:spLocks noChangeShapeType="1"/>
            </p:cNvSpPr>
            <p:nvPr/>
          </p:nvSpPr>
          <p:spPr bwMode="auto">
            <a:xfrm flipV="1">
              <a:off x="1676400" y="2895600"/>
              <a:ext cx="19812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51208" name="Rectangle 9"/>
            <p:cNvSpPr>
              <a:spLocks noChangeArrowheads="1"/>
            </p:cNvSpPr>
            <p:nvPr/>
          </p:nvSpPr>
          <p:spPr bwMode="auto">
            <a:xfrm>
              <a:off x="3810000" y="3962400"/>
              <a:ext cx="2090738" cy="650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pPr algn="ctr"/>
              <a:r>
                <a:rPr lang="en-US"/>
                <a:t>3. Open tap to fill tube with water</a:t>
              </a:r>
            </a:p>
          </p:txBody>
        </p:sp>
        <p:sp>
          <p:nvSpPr>
            <p:cNvPr id="51209" name="Line 10"/>
            <p:cNvSpPr>
              <a:spLocks noChangeShapeType="1"/>
            </p:cNvSpPr>
            <p:nvPr/>
          </p:nvSpPr>
          <p:spPr bwMode="auto">
            <a:xfrm flipV="1">
              <a:off x="3124200" y="4191000"/>
              <a:ext cx="685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51210" name="Line 11"/>
            <p:cNvSpPr>
              <a:spLocks noChangeShapeType="1"/>
            </p:cNvSpPr>
            <p:nvPr/>
          </p:nvSpPr>
          <p:spPr bwMode="auto">
            <a:xfrm flipH="1">
              <a:off x="3124200" y="5181600"/>
              <a:ext cx="91440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n-GB"/>
            </a:p>
          </p:txBody>
        </p:sp>
        <p:sp>
          <p:nvSpPr>
            <p:cNvPr id="51211" name="Text Box 12"/>
            <p:cNvSpPr txBox="1">
              <a:spLocks noChangeArrowheads="1"/>
            </p:cNvSpPr>
            <p:nvPr/>
          </p:nvSpPr>
          <p:spPr bwMode="auto">
            <a:xfrm>
              <a:off x="6324600" y="3719945"/>
              <a:ext cx="2959741" cy="15668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t>4. As plant transpires, </a:t>
              </a:r>
            </a:p>
            <a:p>
              <a:pPr eaLnBrk="1" hangingPunct="1"/>
              <a:r>
                <a:rPr lang="en-US" sz="1800"/>
                <a:t>water moves to replace water lost in the plant. Bubble moves along capillary tube</a:t>
              </a:r>
            </a:p>
          </p:txBody>
        </p:sp>
        <p:sp>
          <p:nvSpPr>
            <p:cNvPr id="51212" name="Line 13"/>
            <p:cNvSpPr>
              <a:spLocks noChangeShapeType="1"/>
            </p:cNvSpPr>
            <p:nvPr/>
          </p:nvSpPr>
          <p:spPr bwMode="auto">
            <a:xfrm>
              <a:off x="4038600" y="4876800"/>
              <a:ext cx="2286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p:txBody>
          <a:bodyPr/>
          <a:lstStyle/>
          <a:p>
            <a:r>
              <a:rPr lang="en-US">
                <a:latin typeface="Arial" pitchFamily="34" charset="0"/>
                <a:cs typeface="Arial" pitchFamily="34" charset="0"/>
              </a:rPr>
              <a:t>Adaptations of the Xylem</a:t>
            </a:r>
          </a:p>
        </p:txBody>
      </p:sp>
      <p:graphicFrame>
        <p:nvGraphicFramePr>
          <p:cNvPr id="12327" name="Group 39"/>
          <p:cNvGraphicFramePr>
            <a:graphicFrameLocks noGrp="1"/>
          </p:cNvGraphicFramePr>
          <p:nvPr>
            <p:ph type="tbl" idx="1"/>
          </p:nvPr>
        </p:nvGraphicFramePr>
        <p:xfrm>
          <a:off x="457200" y="1982788"/>
          <a:ext cx="8229600" cy="3173412"/>
        </p:xfrm>
        <a:graphic>
          <a:graphicData uri="http://schemas.openxmlformats.org/drawingml/2006/table">
            <a:tbl>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6033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pitchFamily="34" charset="0"/>
                          <a:cs typeface="Arial" pitchFamily="34" charset="0"/>
                        </a:rPr>
                        <a:t>Feature</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pitchFamily="34" charset="0"/>
                          <a:cs typeface="Arial" pitchFamily="34" charset="0"/>
                        </a:rPr>
                        <a:t>Adaptation</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alpha val="50000"/>
                      </a:schemeClr>
                    </a:solidFill>
                  </a:tcPr>
                </a:tc>
                <a:extLst>
                  <a:ext uri="{0D108BD9-81ED-4DB2-BD59-A6C34878D82A}">
                    <a16:rowId xmlns:a16="http://schemas.microsoft.com/office/drawing/2014/main" val="10000"/>
                  </a:ext>
                </a:extLst>
              </a:tr>
              <a:tr h="11888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FF0000"/>
                          </a:solidFill>
                          <a:effectLst/>
                          <a:latin typeface="Arial" pitchFamily="34" charset="0"/>
                          <a:cs typeface="Arial" pitchFamily="34" charset="0"/>
                        </a:rPr>
                        <a:t>Empty lumen</a:t>
                      </a:r>
                      <a:r>
                        <a:rPr kumimoji="0" lang="en-US" sz="2400" b="0" i="0" u="none" strike="noStrike" cap="none" normalizeH="0" baseline="0" dirty="0">
                          <a:ln>
                            <a:noFill/>
                          </a:ln>
                          <a:solidFill>
                            <a:schemeClr val="tx1"/>
                          </a:solidFill>
                          <a:effectLst/>
                          <a:latin typeface="Arial" pitchFamily="34" charset="0"/>
                          <a:cs typeface="Arial" pitchFamily="34" charset="0"/>
                        </a:rPr>
                        <a:t> without protoplasm or cross walls</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FF0000"/>
                          </a:solidFill>
                          <a:effectLst/>
                          <a:latin typeface="Arial" pitchFamily="34" charset="0"/>
                          <a:cs typeface="Arial" pitchFamily="34" charset="0"/>
                        </a:rPr>
                        <a:t>Reduces resistance</a:t>
                      </a:r>
                      <a:r>
                        <a:rPr kumimoji="0" lang="en-US" sz="2400" b="0" i="0" u="none" strike="noStrike" cap="none" normalizeH="0" baseline="0" dirty="0">
                          <a:ln>
                            <a:noFill/>
                          </a:ln>
                          <a:solidFill>
                            <a:schemeClr val="tx1"/>
                          </a:solidFill>
                          <a:effectLst/>
                          <a:latin typeface="Arial" pitchFamily="34" charset="0"/>
                          <a:cs typeface="Arial" pitchFamily="34" charset="0"/>
                        </a:rPr>
                        <a:t> to water flow, allowing for </a:t>
                      </a:r>
                      <a:r>
                        <a:rPr kumimoji="0" lang="en-US" sz="2400" b="0" i="0" u="none" strike="noStrike" cap="none" normalizeH="0" baseline="0" dirty="0">
                          <a:ln>
                            <a:noFill/>
                          </a:ln>
                          <a:solidFill>
                            <a:srgbClr val="FF0000"/>
                          </a:solidFill>
                          <a:effectLst/>
                          <a:latin typeface="Arial" pitchFamily="34" charset="0"/>
                          <a:cs typeface="Arial" pitchFamily="34" charset="0"/>
                        </a:rPr>
                        <a:t>rapid </a:t>
                      </a:r>
                      <a:r>
                        <a:rPr kumimoji="0" lang="en-US" sz="2400" b="0" i="0" u="none" strike="noStrike" cap="none" normalizeH="0" baseline="0" dirty="0">
                          <a:ln>
                            <a:noFill/>
                          </a:ln>
                          <a:solidFill>
                            <a:schemeClr val="tx1"/>
                          </a:solidFill>
                          <a:effectLst/>
                          <a:latin typeface="Arial" pitchFamily="34" charset="0"/>
                          <a:cs typeface="Arial" pitchFamily="34" charset="0"/>
                        </a:rPr>
                        <a:t>transport of water</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alpha val="50000"/>
                      </a:schemeClr>
                    </a:solidFill>
                  </a:tcPr>
                </a:tc>
                <a:extLst>
                  <a:ext uri="{0D108BD9-81ED-4DB2-BD59-A6C34878D82A}">
                    <a16:rowId xmlns:a16="http://schemas.microsoft.com/office/drawing/2014/main" val="10001"/>
                  </a:ext>
                </a:extLst>
              </a:tr>
              <a:tr h="13812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pitchFamily="34" charset="0"/>
                          <a:cs typeface="Arial" pitchFamily="34" charset="0"/>
                        </a:rPr>
                        <a:t>Walls thickened with </a:t>
                      </a:r>
                      <a:r>
                        <a:rPr kumimoji="0" lang="en-US" sz="2400" b="0" i="0" u="none" strike="noStrike" cap="none" normalizeH="0" baseline="0">
                          <a:ln>
                            <a:noFill/>
                          </a:ln>
                          <a:solidFill>
                            <a:srgbClr val="FF0000"/>
                          </a:solidFill>
                          <a:effectLst/>
                          <a:latin typeface="Arial" pitchFamily="34" charset="0"/>
                          <a:cs typeface="Arial" pitchFamily="34" charset="0"/>
                        </a:rPr>
                        <a:t>lignin</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pitchFamily="34" charset="0"/>
                          <a:cs typeface="Arial" pitchFamily="34" charset="0"/>
                        </a:rPr>
                        <a:t>Lignin is hard and rigid. It </a:t>
                      </a:r>
                      <a:r>
                        <a:rPr kumimoji="0" lang="en-US" sz="2400" b="0" i="0" u="none" strike="noStrike" cap="none" normalizeH="0" baseline="0" dirty="0">
                          <a:ln>
                            <a:noFill/>
                          </a:ln>
                          <a:solidFill>
                            <a:srgbClr val="FF0000"/>
                          </a:solidFill>
                          <a:effectLst/>
                          <a:latin typeface="Arial" pitchFamily="34" charset="0"/>
                          <a:cs typeface="Arial" pitchFamily="34" charset="0"/>
                        </a:rPr>
                        <a:t>prevents collapse</a:t>
                      </a:r>
                      <a:r>
                        <a:rPr kumimoji="0" lang="en-US" sz="2400" b="0" i="0" u="none" strike="noStrike" cap="none" normalizeH="0" baseline="0" dirty="0">
                          <a:ln>
                            <a:noFill/>
                          </a:ln>
                          <a:solidFill>
                            <a:schemeClr val="tx1"/>
                          </a:solidFill>
                          <a:effectLst/>
                          <a:latin typeface="Arial" pitchFamily="34" charset="0"/>
                          <a:cs typeface="Arial" pitchFamily="34" charset="0"/>
                        </a:rPr>
                        <a:t> of the vessel </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alpha val="50000"/>
                      </a:schemeClr>
                    </a:solidFill>
                  </a:tcPr>
                </a:tc>
                <a:extLst>
                  <a:ext uri="{0D108BD9-81ED-4DB2-BD59-A6C34878D82A}">
                    <a16:rowId xmlns:a16="http://schemas.microsoft.com/office/drawing/2014/main" val="10002"/>
                  </a:ext>
                </a:extLst>
              </a:tr>
            </a:tbl>
          </a:graphicData>
        </a:graphic>
      </p:graphicFrame>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p:txBody>
          <a:bodyPr/>
          <a:lstStyle/>
          <a:p>
            <a:r>
              <a:rPr lang="en-US">
                <a:latin typeface="Arial" pitchFamily="34" charset="0"/>
                <a:cs typeface="Arial" pitchFamily="34" charset="0"/>
              </a:rPr>
              <a:t>Phloem</a:t>
            </a:r>
          </a:p>
        </p:txBody>
      </p:sp>
      <p:sp>
        <p:nvSpPr>
          <p:cNvPr id="9218" name="Rectangle 3"/>
          <p:cNvSpPr>
            <a:spLocks noGrp="1" noChangeArrowheads="1"/>
          </p:cNvSpPr>
          <p:nvPr>
            <p:ph idx="1"/>
          </p:nvPr>
        </p:nvSpPr>
        <p:spPr>
          <a:xfrm>
            <a:off x="-9525" y="2057400"/>
            <a:ext cx="5114925" cy="4289425"/>
          </a:xfrm>
        </p:spPr>
        <p:txBody>
          <a:bodyPr/>
          <a:lstStyle/>
          <a:p>
            <a:r>
              <a:rPr lang="en-US" b="1">
                <a:latin typeface="Arial" pitchFamily="34" charset="0"/>
                <a:cs typeface="Arial" pitchFamily="34" charset="0"/>
              </a:rPr>
              <a:t>Functions:</a:t>
            </a:r>
          </a:p>
          <a:p>
            <a:pPr lvl="1"/>
            <a:r>
              <a:rPr lang="en-US">
                <a:solidFill>
                  <a:srgbClr val="FF0000"/>
                </a:solidFill>
                <a:latin typeface="Arial" pitchFamily="34" charset="0"/>
                <a:cs typeface="Arial" pitchFamily="34" charset="0"/>
              </a:rPr>
              <a:t>Translocates </a:t>
            </a:r>
            <a:r>
              <a:rPr lang="en-US">
                <a:latin typeface="Arial" pitchFamily="34" charset="0"/>
                <a:cs typeface="Arial" pitchFamily="34" charset="0"/>
              </a:rPr>
              <a:t>sucrose and amino </a:t>
            </a:r>
            <a:r>
              <a:rPr lang="en-US">
                <a:solidFill>
                  <a:srgbClr val="000000"/>
                </a:solidFill>
                <a:latin typeface="Arial" pitchFamily="34" charset="0"/>
                <a:cs typeface="Arial" pitchFamily="34" charset="0"/>
              </a:rPr>
              <a:t>acids from </a:t>
            </a:r>
            <a:r>
              <a:rPr lang="en-US">
                <a:latin typeface="Arial" pitchFamily="34" charset="0"/>
                <a:cs typeface="Arial" pitchFamily="34" charset="0"/>
              </a:rPr>
              <a:t>the </a:t>
            </a:r>
            <a:r>
              <a:rPr lang="en-US" b="1">
                <a:latin typeface="Arial" pitchFamily="34" charset="0"/>
                <a:cs typeface="Arial" pitchFamily="34" charset="0"/>
              </a:rPr>
              <a:t>leaves to other parts of the plant.</a:t>
            </a:r>
          </a:p>
          <a:p>
            <a:pPr lvl="1"/>
            <a:endParaRPr lang="en-US">
              <a:latin typeface="Arial" pitchFamily="34" charset="0"/>
              <a:cs typeface="Arial" pitchFamily="34" charset="0"/>
            </a:endParaRPr>
          </a:p>
          <a:p>
            <a:r>
              <a:rPr lang="en-US" b="1">
                <a:latin typeface="Arial" pitchFamily="34" charset="0"/>
                <a:cs typeface="Arial" pitchFamily="34" charset="0"/>
              </a:rPr>
              <a:t>Structure</a:t>
            </a:r>
          </a:p>
          <a:p>
            <a:pPr lvl="1"/>
            <a:r>
              <a:rPr lang="en-US">
                <a:latin typeface="Arial" pitchFamily="34" charset="0"/>
                <a:cs typeface="Arial" pitchFamily="34" charset="0"/>
              </a:rPr>
              <a:t>Consists of two </a:t>
            </a:r>
            <a:r>
              <a:rPr lang="en-US">
                <a:solidFill>
                  <a:schemeClr val="tx1"/>
                </a:solidFill>
                <a:latin typeface="Arial" pitchFamily="34" charset="0"/>
                <a:cs typeface="Arial" pitchFamily="34" charset="0"/>
              </a:rPr>
              <a:t>elements: sieve tube and </a:t>
            </a:r>
            <a:r>
              <a:rPr lang="en-US">
                <a:solidFill>
                  <a:srgbClr val="FF0000"/>
                </a:solidFill>
                <a:latin typeface="Arial" pitchFamily="34" charset="0"/>
                <a:cs typeface="Arial" pitchFamily="34" charset="0"/>
              </a:rPr>
              <a:t>companion cells </a:t>
            </a:r>
          </a:p>
        </p:txBody>
      </p:sp>
      <p:pic>
        <p:nvPicPr>
          <p:cNvPr id="9219" name="Picture 4" descr="phloem"/>
          <p:cNvPicPr>
            <a:picLocks noChangeAspect="1" noChangeArrowheads="1"/>
          </p:cNvPicPr>
          <p:nvPr/>
        </p:nvPicPr>
        <p:blipFill>
          <a:blip r:embed="rId2">
            <a:extLst>
              <a:ext uri="{28A0092B-C50C-407E-A947-70E740481C1C}">
                <a14:useLocalDpi xmlns:a14="http://schemas.microsoft.com/office/drawing/2010/main" val="0"/>
              </a:ext>
            </a:extLst>
          </a:blip>
          <a:srcRect l="9734"/>
          <a:stretch>
            <a:fillRect/>
          </a:stretch>
        </p:blipFill>
        <p:spPr bwMode="auto">
          <a:xfrm>
            <a:off x="5346700" y="2286000"/>
            <a:ext cx="3644900" cy="33416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a:xfrm>
            <a:off x="-1295400" y="228600"/>
            <a:ext cx="8229600" cy="1143000"/>
          </a:xfrm>
        </p:spPr>
        <p:txBody>
          <a:bodyPr/>
          <a:lstStyle/>
          <a:p>
            <a:r>
              <a:rPr lang="en-US">
                <a:latin typeface="Arial" pitchFamily="34" charset="0"/>
                <a:cs typeface="Arial" pitchFamily="34" charset="0"/>
              </a:rPr>
              <a:t>Phloem</a:t>
            </a:r>
          </a:p>
        </p:txBody>
      </p:sp>
      <p:sp>
        <p:nvSpPr>
          <p:cNvPr id="16387" name="Rectangle 3"/>
          <p:cNvSpPr>
            <a:spLocks noGrp="1" noChangeArrowheads="1"/>
          </p:cNvSpPr>
          <p:nvPr>
            <p:ph idx="1"/>
          </p:nvPr>
        </p:nvSpPr>
        <p:spPr>
          <a:xfrm>
            <a:off x="33338" y="1828800"/>
            <a:ext cx="3581400" cy="4800600"/>
          </a:xfrm>
        </p:spPr>
        <p:txBody>
          <a:bodyPr/>
          <a:lstStyle/>
          <a:p>
            <a:pPr marL="609600" indent="-609600">
              <a:lnSpc>
                <a:spcPct val="80000"/>
              </a:lnSpc>
              <a:buFontTx/>
              <a:buAutoNum type="alphaLcParenR"/>
            </a:pPr>
            <a:r>
              <a:rPr lang="en-US" sz="2000" b="1">
                <a:latin typeface="Arial" pitchFamily="34" charset="0"/>
                <a:cs typeface="Arial" pitchFamily="34" charset="0"/>
              </a:rPr>
              <a:t>Sieve tube</a:t>
            </a:r>
          </a:p>
          <a:p>
            <a:pPr marL="609600" indent="-609600">
              <a:lnSpc>
                <a:spcPct val="120000"/>
              </a:lnSpc>
              <a:spcBef>
                <a:spcPct val="0"/>
              </a:spcBef>
            </a:pPr>
            <a:r>
              <a:rPr lang="en-US" sz="2000">
                <a:solidFill>
                  <a:srgbClr val="FF0000"/>
                </a:solidFill>
                <a:latin typeface="Arial" pitchFamily="34" charset="0"/>
                <a:cs typeface="Arial" pitchFamily="34" charset="0"/>
              </a:rPr>
              <a:t>Sieve tube cells</a:t>
            </a:r>
            <a:r>
              <a:rPr lang="en-US" sz="2000">
                <a:latin typeface="Arial" pitchFamily="34" charset="0"/>
                <a:cs typeface="Arial" pitchFamily="34" charset="0"/>
              </a:rPr>
              <a:t> or sieve tube elements</a:t>
            </a:r>
          </a:p>
          <a:p>
            <a:pPr marL="609600" indent="-609600">
              <a:lnSpc>
                <a:spcPct val="120000"/>
              </a:lnSpc>
              <a:spcBef>
                <a:spcPct val="0"/>
              </a:spcBef>
            </a:pPr>
            <a:r>
              <a:rPr lang="en-US" sz="2000">
                <a:latin typeface="Arial" pitchFamily="34" charset="0"/>
                <a:cs typeface="Arial" pitchFamily="34" charset="0"/>
              </a:rPr>
              <a:t>Elongated, thin walled </a:t>
            </a:r>
            <a:r>
              <a:rPr lang="en-US" sz="2000">
                <a:solidFill>
                  <a:srgbClr val="FF0000"/>
                </a:solidFill>
                <a:latin typeface="Arial" pitchFamily="34" charset="0"/>
                <a:cs typeface="Arial" pitchFamily="34" charset="0"/>
              </a:rPr>
              <a:t>LIVING</a:t>
            </a:r>
            <a:r>
              <a:rPr lang="en-US" sz="2000">
                <a:latin typeface="Arial" pitchFamily="34" charset="0"/>
                <a:cs typeface="Arial" pitchFamily="34" charset="0"/>
              </a:rPr>
              <a:t> cells</a:t>
            </a:r>
          </a:p>
          <a:p>
            <a:pPr marL="609600" indent="-609600">
              <a:lnSpc>
                <a:spcPct val="120000"/>
              </a:lnSpc>
              <a:spcBef>
                <a:spcPct val="0"/>
              </a:spcBef>
            </a:pPr>
            <a:r>
              <a:rPr lang="en-US" sz="2000">
                <a:latin typeface="Arial" pitchFamily="34" charset="0"/>
                <a:cs typeface="Arial" pitchFamily="34" charset="0"/>
              </a:rPr>
              <a:t>Cells separated by </a:t>
            </a:r>
            <a:r>
              <a:rPr lang="en-US" sz="2000">
                <a:solidFill>
                  <a:srgbClr val="FF0000"/>
                </a:solidFill>
                <a:latin typeface="Arial" pitchFamily="34" charset="0"/>
                <a:cs typeface="Arial" pitchFamily="34" charset="0"/>
              </a:rPr>
              <a:t>sieve plates</a:t>
            </a:r>
          </a:p>
          <a:p>
            <a:pPr marL="609600" indent="-609600">
              <a:lnSpc>
                <a:spcPct val="120000"/>
              </a:lnSpc>
              <a:spcBef>
                <a:spcPct val="0"/>
              </a:spcBef>
            </a:pPr>
            <a:r>
              <a:rPr lang="en-US" sz="2000">
                <a:latin typeface="Arial" pitchFamily="34" charset="0"/>
                <a:cs typeface="Arial" pitchFamily="34" charset="0"/>
              </a:rPr>
              <a:t>Cross walls that are perforated with pores = sieve</a:t>
            </a:r>
          </a:p>
          <a:p>
            <a:pPr marL="609600" indent="-609600">
              <a:lnSpc>
                <a:spcPct val="120000"/>
              </a:lnSpc>
              <a:spcBef>
                <a:spcPct val="0"/>
              </a:spcBef>
            </a:pPr>
            <a:r>
              <a:rPr lang="en-US" sz="2000">
                <a:latin typeface="Arial" pitchFamily="34" charset="0"/>
                <a:cs typeface="Arial" pitchFamily="34" charset="0"/>
              </a:rPr>
              <a:t>Sucrose is loaded into the sieve tube by active transport.</a:t>
            </a:r>
          </a:p>
          <a:p>
            <a:pPr marL="609600" indent="-609600">
              <a:lnSpc>
                <a:spcPct val="80000"/>
              </a:lnSpc>
              <a:buFontTx/>
              <a:buNone/>
            </a:pPr>
            <a:endParaRPr lang="en-US" sz="2000">
              <a:latin typeface="Arial" pitchFamily="34" charset="0"/>
              <a:cs typeface="Arial" pitchFamily="34" charset="0"/>
            </a:endParaRPr>
          </a:p>
        </p:txBody>
      </p:sp>
      <p:grpSp>
        <p:nvGrpSpPr>
          <p:cNvPr id="10243" name="Group 7"/>
          <p:cNvGrpSpPr>
            <a:grpSpLocks/>
          </p:cNvGrpSpPr>
          <p:nvPr/>
        </p:nvGrpSpPr>
        <p:grpSpPr bwMode="auto">
          <a:xfrm>
            <a:off x="3657600" y="2743200"/>
            <a:ext cx="5126038" cy="3048000"/>
            <a:chOff x="228601" y="304800"/>
            <a:chExt cx="8619502" cy="5486400"/>
          </a:xfrm>
        </p:grpSpPr>
        <p:sp>
          <p:nvSpPr>
            <p:cNvPr id="10244" name="Text Box 6"/>
            <p:cNvSpPr txBox="1">
              <a:spLocks noChangeArrowheads="1"/>
            </p:cNvSpPr>
            <p:nvPr/>
          </p:nvSpPr>
          <p:spPr bwMode="auto">
            <a:xfrm>
              <a:off x="228601" y="716280"/>
              <a:ext cx="1665655" cy="1828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2000" b="1"/>
                <a:t>Sieve tube cell</a:t>
              </a:r>
            </a:p>
          </p:txBody>
        </p:sp>
        <p:sp>
          <p:nvSpPr>
            <p:cNvPr id="10245" name="Text Box 10"/>
            <p:cNvSpPr txBox="1">
              <a:spLocks noChangeArrowheads="1"/>
            </p:cNvSpPr>
            <p:nvPr/>
          </p:nvSpPr>
          <p:spPr bwMode="auto">
            <a:xfrm>
              <a:off x="7916241" y="2239645"/>
              <a:ext cx="931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2000" b="1"/>
                <a:t>Xylem</a:t>
              </a:r>
            </a:p>
          </p:txBody>
        </p:sp>
        <p:grpSp>
          <p:nvGrpSpPr>
            <p:cNvPr id="10246" name="Group 10"/>
            <p:cNvGrpSpPr>
              <a:grpSpLocks/>
            </p:cNvGrpSpPr>
            <p:nvPr/>
          </p:nvGrpSpPr>
          <p:grpSpPr bwMode="auto">
            <a:xfrm>
              <a:off x="685800" y="304800"/>
              <a:ext cx="7467600" cy="5486400"/>
              <a:chOff x="685800" y="304800"/>
              <a:chExt cx="7467600" cy="5486400"/>
            </a:xfrm>
          </p:grpSpPr>
          <p:pic>
            <p:nvPicPr>
              <p:cNvPr id="1024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04800"/>
                <a:ext cx="545782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Line 7"/>
              <p:cNvSpPr>
                <a:spLocks noChangeShapeType="1"/>
              </p:cNvSpPr>
              <p:nvPr/>
            </p:nvSpPr>
            <p:spPr bwMode="auto">
              <a:xfrm>
                <a:off x="2057400" y="1371600"/>
                <a:ext cx="1143000" cy="4572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249" name="Text Box 8"/>
              <p:cNvSpPr txBox="1">
                <a:spLocks noChangeArrowheads="1"/>
              </p:cNvSpPr>
              <p:nvPr/>
            </p:nvSpPr>
            <p:spPr bwMode="auto">
              <a:xfrm>
                <a:off x="685800" y="3428999"/>
                <a:ext cx="1464711" cy="127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2000" b="1"/>
                  <a:t>Sieve plate</a:t>
                </a:r>
              </a:p>
            </p:txBody>
          </p:sp>
          <p:sp>
            <p:nvSpPr>
              <p:cNvPr id="10250" name="Line 9"/>
              <p:cNvSpPr>
                <a:spLocks noChangeShapeType="1"/>
              </p:cNvSpPr>
              <p:nvPr/>
            </p:nvSpPr>
            <p:spPr bwMode="auto">
              <a:xfrm flipV="1">
                <a:off x="2209800" y="3505200"/>
                <a:ext cx="1066800" cy="1524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251" name="Line 11"/>
              <p:cNvSpPr>
                <a:spLocks noChangeShapeType="1"/>
              </p:cNvSpPr>
              <p:nvPr/>
            </p:nvSpPr>
            <p:spPr bwMode="auto">
              <a:xfrm>
                <a:off x="6553200" y="2286000"/>
                <a:ext cx="16002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p:nvPr>
        </p:nvSpPr>
        <p:spPr/>
        <p:txBody>
          <a:bodyPr/>
          <a:lstStyle/>
          <a:p>
            <a:r>
              <a:rPr lang="en-US">
                <a:latin typeface="Arial" pitchFamily="34" charset="0"/>
                <a:cs typeface="Arial" pitchFamily="34" charset="0"/>
              </a:rPr>
              <a:t>Sieve tube cells</a:t>
            </a:r>
          </a:p>
        </p:txBody>
      </p:sp>
      <p:sp>
        <p:nvSpPr>
          <p:cNvPr id="18435" name="Rectangle 3"/>
          <p:cNvSpPr>
            <a:spLocks noGrp="1" noChangeArrowheads="1"/>
          </p:cNvSpPr>
          <p:nvPr>
            <p:ph idx="1"/>
          </p:nvPr>
        </p:nvSpPr>
        <p:spPr>
          <a:xfrm>
            <a:off x="304800" y="1828800"/>
            <a:ext cx="8686800" cy="4525963"/>
          </a:xfrm>
        </p:spPr>
        <p:txBody>
          <a:bodyPr/>
          <a:lstStyle/>
          <a:p>
            <a:r>
              <a:rPr lang="en-US">
                <a:latin typeface="Arial" pitchFamily="34" charset="0"/>
                <a:cs typeface="Arial" pitchFamily="34" charset="0"/>
              </a:rPr>
              <a:t>Mature sieve-tubes has </a:t>
            </a:r>
            <a:r>
              <a:rPr lang="en-US">
                <a:solidFill>
                  <a:srgbClr val="FF0000"/>
                </a:solidFill>
                <a:latin typeface="Arial" pitchFamily="34" charset="0"/>
                <a:cs typeface="Arial" pitchFamily="34" charset="0"/>
              </a:rPr>
              <a:t>thin lining</a:t>
            </a:r>
            <a:r>
              <a:rPr lang="en-US">
                <a:latin typeface="Arial" pitchFamily="34" charset="0"/>
                <a:cs typeface="Arial" pitchFamily="34" charset="0"/>
              </a:rPr>
              <a:t> of cytoplasm.</a:t>
            </a:r>
          </a:p>
          <a:p>
            <a:r>
              <a:rPr lang="en-US">
                <a:latin typeface="Arial" pitchFamily="34" charset="0"/>
                <a:cs typeface="Arial" pitchFamily="34" charset="0"/>
              </a:rPr>
              <a:t>Nucleus, central vacuole as well as most organelles are disintegrated.</a:t>
            </a:r>
          </a:p>
          <a:p>
            <a:r>
              <a:rPr lang="en-US" b="1">
                <a:solidFill>
                  <a:srgbClr val="000000"/>
                </a:solidFill>
                <a:latin typeface="Arial" pitchFamily="34" charset="0"/>
                <a:cs typeface="Arial" pitchFamily="34" charset="0"/>
              </a:rPr>
              <a:t>Degenerated protoplasm</a:t>
            </a:r>
          </a:p>
          <a:p>
            <a:pPr lvl="1"/>
            <a:r>
              <a:rPr lang="en-US">
                <a:latin typeface="Arial" pitchFamily="34" charset="0"/>
                <a:cs typeface="Arial" pitchFamily="34" charset="0"/>
              </a:rPr>
              <a:t>Sieve tube cells need help to sustain life</a:t>
            </a:r>
          </a:p>
          <a:p>
            <a:pPr lvl="1"/>
            <a:r>
              <a:rPr lang="en-US">
                <a:solidFill>
                  <a:srgbClr val="FF0000"/>
                </a:solidFill>
                <a:latin typeface="Arial" pitchFamily="34" charset="0"/>
                <a:cs typeface="Arial" pitchFamily="34" charset="0"/>
              </a:rPr>
              <a:t>Companion cells</a:t>
            </a:r>
            <a:r>
              <a:rPr lang="en-US">
                <a:latin typeface="Arial" pitchFamily="34" charset="0"/>
                <a:cs typeface="Arial" pitchFamily="34" charset="0"/>
              </a:rPr>
              <a:t> </a:t>
            </a:r>
            <a:r>
              <a:rPr lang="ja-JP" altLang="en-US">
                <a:latin typeface="Arial" pitchFamily="34" charset="0"/>
                <a:ea typeface="Meiryo" pitchFamily="34" charset="-128"/>
              </a:rPr>
              <a:t>‘</a:t>
            </a:r>
            <a:r>
              <a:rPr lang="en-US" altLang="ja-JP">
                <a:latin typeface="Arial" pitchFamily="34" charset="0"/>
                <a:cs typeface="Arial" pitchFamily="34" charset="0"/>
              </a:rPr>
              <a:t>accompany</a:t>
            </a:r>
            <a:r>
              <a:rPr lang="ja-JP" altLang="en-US">
                <a:latin typeface="Arial" pitchFamily="34" charset="0"/>
                <a:ea typeface="Meiryo" pitchFamily="34" charset="-128"/>
                <a:cs typeface="Meiryo" pitchFamily="34" charset="-128"/>
              </a:rPr>
              <a:t>’</a:t>
            </a:r>
            <a:r>
              <a:rPr lang="en-US" altLang="ja-JP">
                <a:latin typeface="Arial" pitchFamily="34" charset="0"/>
                <a:cs typeface="Arial" pitchFamily="34" charset="0"/>
              </a:rPr>
              <a:t> them and </a:t>
            </a:r>
            <a:r>
              <a:rPr lang="ja-JP" altLang="en-US">
                <a:latin typeface="Arial" pitchFamily="34" charset="0"/>
                <a:ea typeface="Meiryo" pitchFamily="34" charset="-128"/>
                <a:cs typeface="Meiryo" pitchFamily="34" charset="-128"/>
              </a:rPr>
              <a:t>‘</a:t>
            </a:r>
            <a:r>
              <a:rPr lang="en-US" altLang="ja-JP">
                <a:latin typeface="Arial" pitchFamily="34" charset="0"/>
                <a:cs typeface="Arial" pitchFamily="34" charset="0"/>
              </a:rPr>
              <a:t>feed</a:t>
            </a:r>
            <a:r>
              <a:rPr lang="ja-JP" altLang="en-US">
                <a:latin typeface="Arial" pitchFamily="34" charset="0"/>
                <a:ea typeface="Meiryo" pitchFamily="34" charset="-128"/>
                <a:cs typeface="Meiryo" pitchFamily="34" charset="-128"/>
              </a:rPr>
              <a:t>’</a:t>
            </a:r>
            <a:r>
              <a:rPr lang="en-US" altLang="ja-JP">
                <a:latin typeface="Arial" pitchFamily="34" charset="0"/>
                <a:cs typeface="Arial" pitchFamily="34" charset="0"/>
              </a:rPr>
              <a:t> them</a:t>
            </a:r>
          </a:p>
          <a:p>
            <a:endParaRPr lang="en-US">
              <a:latin typeface="Arial" pitchFamily="34" charset="0"/>
              <a:cs typeface="Arial" pitchFamily="34" charset="0"/>
            </a:endParaRPr>
          </a:p>
          <a:p>
            <a:pPr>
              <a:buFontTx/>
              <a:buNone/>
            </a:pPr>
            <a:endParaRPr lang="en-US">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43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p:nvPr>
        </p:nvSpPr>
        <p:spPr>
          <a:xfrm>
            <a:off x="792163" y="39688"/>
            <a:ext cx="6751637" cy="1412875"/>
          </a:xfrm>
        </p:spPr>
        <p:txBody>
          <a:bodyPr/>
          <a:lstStyle/>
          <a:p>
            <a:r>
              <a:rPr lang="en-US">
                <a:latin typeface="Arial" pitchFamily="34" charset="0"/>
                <a:cs typeface="Arial" pitchFamily="34" charset="0"/>
              </a:rPr>
              <a:t>Companion cells</a:t>
            </a:r>
          </a:p>
        </p:txBody>
      </p:sp>
      <p:sp>
        <p:nvSpPr>
          <p:cNvPr id="19459" name="Rectangle 3"/>
          <p:cNvSpPr>
            <a:spLocks noGrp="1" noChangeArrowheads="1"/>
          </p:cNvSpPr>
          <p:nvPr>
            <p:ph idx="1"/>
          </p:nvPr>
        </p:nvSpPr>
        <p:spPr>
          <a:xfrm>
            <a:off x="457200" y="1905000"/>
            <a:ext cx="8382000" cy="3984625"/>
          </a:xfrm>
        </p:spPr>
        <p:txBody>
          <a:bodyPr rtlCol="0">
            <a:normAutofit fontScale="92500" lnSpcReduction="10000"/>
          </a:bodyPr>
          <a:lstStyle/>
          <a:p>
            <a:pPr fontAlgn="auto">
              <a:lnSpc>
                <a:spcPct val="90000"/>
              </a:lnSpc>
              <a:spcAft>
                <a:spcPts val="0"/>
              </a:spcAft>
              <a:buClr>
                <a:schemeClr val="accent1">
                  <a:lumMod val="60000"/>
                  <a:lumOff val="40000"/>
                </a:schemeClr>
              </a:buClr>
              <a:defRPr/>
            </a:pPr>
            <a:r>
              <a:rPr lang="en-US" dirty="0">
                <a:solidFill>
                  <a:srgbClr val="000000"/>
                </a:solidFill>
                <a:latin typeface="Arial" charset="0"/>
                <a:ea typeface="+mn-ea"/>
                <a:cs typeface="Arial" charset="0"/>
              </a:rPr>
              <a:t>Each sieve tube cell has a companion cell </a:t>
            </a:r>
            <a:r>
              <a:rPr lang="en-US" dirty="0">
                <a:solidFill>
                  <a:srgbClr val="FF0000"/>
                </a:solidFill>
                <a:latin typeface="Arial" charset="0"/>
                <a:ea typeface="+mn-ea"/>
                <a:cs typeface="Arial" charset="0"/>
              </a:rPr>
              <a:t>beside</a:t>
            </a:r>
            <a:r>
              <a:rPr lang="en-US" dirty="0">
                <a:latin typeface="Arial" charset="0"/>
                <a:ea typeface="+mn-ea"/>
                <a:cs typeface="Arial" charset="0"/>
              </a:rPr>
              <a:t> it</a:t>
            </a:r>
          </a:p>
          <a:p>
            <a:pPr fontAlgn="auto">
              <a:lnSpc>
                <a:spcPct val="90000"/>
              </a:lnSpc>
              <a:spcAft>
                <a:spcPts val="0"/>
              </a:spcAft>
              <a:buClr>
                <a:schemeClr val="accent1">
                  <a:lumMod val="60000"/>
                  <a:lumOff val="40000"/>
                </a:schemeClr>
              </a:buClr>
              <a:defRPr/>
            </a:pPr>
            <a:r>
              <a:rPr lang="en-US" dirty="0">
                <a:latin typeface="Arial" charset="0"/>
                <a:ea typeface="+mn-ea"/>
                <a:cs typeface="Arial" charset="0"/>
              </a:rPr>
              <a:t>This carries out the </a:t>
            </a:r>
            <a:r>
              <a:rPr lang="en-US" dirty="0">
                <a:solidFill>
                  <a:srgbClr val="FF0000"/>
                </a:solidFill>
                <a:latin typeface="Arial" charset="0"/>
                <a:ea typeface="+mn-ea"/>
                <a:cs typeface="Arial" charset="0"/>
              </a:rPr>
              <a:t>metabolic processes</a:t>
            </a:r>
            <a:r>
              <a:rPr lang="en-US" dirty="0">
                <a:latin typeface="Arial" charset="0"/>
                <a:ea typeface="+mn-ea"/>
                <a:cs typeface="Arial" charset="0"/>
              </a:rPr>
              <a:t> to keep both cells alive</a:t>
            </a:r>
          </a:p>
          <a:p>
            <a:pPr fontAlgn="auto">
              <a:lnSpc>
                <a:spcPct val="90000"/>
              </a:lnSpc>
              <a:spcAft>
                <a:spcPts val="0"/>
              </a:spcAft>
              <a:buClr>
                <a:schemeClr val="accent1">
                  <a:lumMod val="60000"/>
                  <a:lumOff val="40000"/>
                </a:schemeClr>
              </a:buClr>
              <a:defRPr/>
            </a:pPr>
            <a:r>
              <a:rPr lang="en-US" b="1" dirty="0">
                <a:latin typeface="Arial" charset="0"/>
                <a:ea typeface="+mn-ea"/>
                <a:cs typeface="Arial" charset="0"/>
              </a:rPr>
              <a:t>Structure:</a:t>
            </a:r>
            <a:r>
              <a:rPr lang="en-US" dirty="0">
                <a:latin typeface="Arial" charset="0"/>
                <a:ea typeface="+mn-ea"/>
                <a:cs typeface="Arial" charset="0"/>
              </a:rPr>
              <a:t> </a:t>
            </a:r>
          </a:p>
          <a:p>
            <a:pPr lvl="1" fontAlgn="auto">
              <a:lnSpc>
                <a:spcPct val="90000"/>
              </a:lnSpc>
              <a:spcAft>
                <a:spcPts val="0"/>
              </a:spcAft>
              <a:defRPr/>
            </a:pPr>
            <a:r>
              <a:rPr lang="en-US" dirty="0">
                <a:latin typeface="Arial" charset="0"/>
                <a:ea typeface="+mn-ea"/>
                <a:cs typeface="Arial" charset="0"/>
              </a:rPr>
              <a:t>narrow, thin-walled, </a:t>
            </a:r>
            <a:r>
              <a:rPr lang="en-US" dirty="0">
                <a:solidFill>
                  <a:srgbClr val="FF0000"/>
                </a:solidFill>
                <a:latin typeface="Arial" charset="0"/>
                <a:ea typeface="+mn-ea"/>
                <a:cs typeface="Arial" charset="0"/>
              </a:rPr>
              <a:t>many mitochondria</a:t>
            </a:r>
            <a:r>
              <a:rPr lang="en-US" dirty="0">
                <a:latin typeface="Arial" charset="0"/>
                <a:ea typeface="+mn-ea"/>
                <a:cs typeface="Arial" charset="0"/>
              </a:rPr>
              <a:t>. Has cytoplasm and a nucleus</a:t>
            </a:r>
          </a:p>
          <a:p>
            <a:pPr fontAlgn="auto">
              <a:lnSpc>
                <a:spcPct val="90000"/>
              </a:lnSpc>
              <a:spcAft>
                <a:spcPts val="0"/>
              </a:spcAft>
              <a:buClr>
                <a:schemeClr val="accent1">
                  <a:lumMod val="60000"/>
                  <a:lumOff val="40000"/>
                </a:schemeClr>
              </a:buClr>
              <a:defRPr/>
            </a:pPr>
            <a:r>
              <a:rPr lang="en-US" b="1" dirty="0">
                <a:latin typeface="Arial" charset="0"/>
                <a:ea typeface="+mn-ea"/>
                <a:cs typeface="Arial" charset="0"/>
              </a:rPr>
              <a:t>Function:</a:t>
            </a:r>
            <a:r>
              <a:rPr lang="en-US" dirty="0">
                <a:latin typeface="Arial" charset="0"/>
                <a:ea typeface="+mn-ea"/>
                <a:cs typeface="Arial" charset="0"/>
              </a:rPr>
              <a:t> </a:t>
            </a:r>
          </a:p>
          <a:p>
            <a:pPr lvl="1" fontAlgn="auto">
              <a:lnSpc>
                <a:spcPct val="90000"/>
              </a:lnSpc>
              <a:spcAft>
                <a:spcPts val="0"/>
              </a:spcAft>
              <a:defRPr/>
            </a:pPr>
            <a:r>
              <a:rPr lang="en-US" dirty="0">
                <a:latin typeface="Arial" charset="0"/>
                <a:ea typeface="+mn-ea"/>
                <a:cs typeface="Arial" charset="0"/>
              </a:rPr>
              <a:t>Provides </a:t>
            </a:r>
            <a:r>
              <a:rPr lang="en-US" dirty="0">
                <a:solidFill>
                  <a:srgbClr val="FF0000"/>
                </a:solidFill>
                <a:latin typeface="Arial" charset="0"/>
                <a:ea typeface="+mn-ea"/>
                <a:cs typeface="Arial" charset="0"/>
              </a:rPr>
              <a:t>nutrients </a:t>
            </a:r>
            <a:r>
              <a:rPr lang="en-US" dirty="0">
                <a:latin typeface="Arial" charset="0"/>
                <a:ea typeface="+mn-ea"/>
                <a:cs typeface="Arial" charset="0"/>
              </a:rPr>
              <a:t>and helps sieve tube cells </a:t>
            </a:r>
            <a:r>
              <a:rPr lang="en-US" dirty="0">
                <a:solidFill>
                  <a:srgbClr val="FF0000"/>
                </a:solidFill>
                <a:latin typeface="Arial" charset="0"/>
                <a:ea typeface="+mn-ea"/>
                <a:cs typeface="Arial" charset="0"/>
              </a:rPr>
              <a:t>transport</a:t>
            </a:r>
            <a:r>
              <a:rPr lang="en-US" dirty="0">
                <a:latin typeface="Arial" charset="0"/>
                <a:ea typeface="+mn-ea"/>
                <a:cs typeface="Arial" charset="0"/>
              </a:rPr>
              <a:t> food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459">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fusion">
  <a:themeElements>
    <a:clrScheme name="Infusion">
      <a:dk1>
        <a:sysClr val="windowText" lastClr="000000"/>
      </a:dk1>
      <a:lt1>
        <a:sysClr val="window" lastClr="FFFFFF"/>
      </a:lt1>
      <a:dk2>
        <a:srgbClr val="2F1F58"/>
      </a:dk2>
      <a:lt2>
        <a:srgbClr val="B7A9E0"/>
      </a:lt2>
      <a:accent1>
        <a:srgbClr val="8C73D0"/>
      </a:accent1>
      <a:accent2>
        <a:srgbClr val="C2E8C4"/>
      </a:accent2>
      <a:accent3>
        <a:srgbClr val="C5A6E8"/>
      </a:accent3>
      <a:accent4>
        <a:srgbClr val="B45EC7"/>
      </a:accent4>
      <a:accent5>
        <a:srgbClr val="9FDAFB"/>
      </a:accent5>
      <a:accent6>
        <a:srgbClr val="95C5B0"/>
      </a:accent6>
      <a:hlink>
        <a:srgbClr val="744AE0"/>
      </a:hlink>
      <a:folHlink>
        <a:srgbClr val="8D8AD1"/>
      </a:folHlink>
    </a:clrScheme>
    <a:fontScheme name="Infusion">
      <a:majorFont>
        <a:latin typeface="Mistral"/>
        <a:ea typeface=""/>
        <a:cs typeface=""/>
        <a:font script="Jpan" typeface="ＤＦＰ行書体"/>
      </a:majorFont>
      <a:minorFont>
        <a:latin typeface="Candara"/>
        <a:ea typeface=""/>
        <a:cs typeface=""/>
        <a:font script="Jpan" typeface="メイリオ"/>
      </a:minorFont>
    </a:fontScheme>
    <a:fmtScheme name="Infusion">
      <a:fillStyleLst>
        <a:solidFill>
          <a:schemeClr val="phClr"/>
        </a:solidFill>
        <a:blipFill rotWithShape="1">
          <a:blip xmlns:r="http://schemas.openxmlformats.org/officeDocument/2006/relationships" r:embed="rId1">
            <a:duotone>
              <a:schemeClr val="phClr">
                <a:shade val="70000"/>
                <a:satMod val="120000"/>
              </a:schemeClr>
              <a:schemeClr val="phClr">
                <a:tint val="70000"/>
                <a:satMod val="300000"/>
                <a:lumMod val="125000"/>
              </a:schemeClr>
            </a:duotone>
          </a:blip>
          <a:tile tx="0" ty="0" sx="50000" sy="50000" flip="none" algn="tl"/>
        </a:blipFill>
        <a:blipFill rotWithShape="1">
          <a:blip xmlns:r="http://schemas.openxmlformats.org/officeDocument/2006/relationships" r:embed="rId2">
            <a:duotone>
              <a:schemeClr val="phClr">
                <a:shade val="70000"/>
                <a:satMod val="120000"/>
              </a:schemeClr>
              <a:schemeClr val="phClr">
                <a:tint val="70000"/>
                <a:satMod val="135000"/>
              </a:schemeClr>
            </a:duotone>
          </a:blip>
          <a:tile tx="0" ty="0" sx="40000" sy="40000" flip="none" algn="tl"/>
        </a:blipFill>
      </a:fillStyleLst>
      <a:lnStyleLst>
        <a:ln w="38100" cap="flat" cmpd="sng" algn="ctr">
          <a:solidFill>
            <a:schemeClr val="phClr">
              <a:alpha val="70000"/>
              <a:satMod val="105000"/>
            </a:schemeClr>
          </a:solidFill>
          <a:prstDash val="solid"/>
          <a:miter/>
        </a:ln>
        <a:ln w="50800" cap="flat" cmpd="sng" algn="ctr">
          <a:solidFill>
            <a:schemeClr val="phClr">
              <a:alpha val="50000"/>
            </a:schemeClr>
          </a:solidFill>
          <a:prstDash val="solid"/>
          <a:miter/>
        </a:ln>
        <a:ln w="88900" cap="flat" cmpd="sng" algn="ctr">
          <a:solidFill>
            <a:schemeClr val="phClr">
              <a:alpha val="40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innerShdw blurRad="190500" dir="13500000">
              <a:srgbClr val="000000">
                <a:alpha val="50000"/>
              </a:srgbClr>
            </a:innerShdw>
            <a:outerShdw blurRad="38100" dist="25400" dir="5400000" rotWithShape="0">
              <a:srgbClr val="000000">
                <a:alpha val="50000"/>
              </a:srgbClr>
            </a:outerShdw>
          </a:effectLst>
        </a:effectStyle>
      </a:effectStyleLst>
      <a:bgFillStyleLst>
        <a:blipFill rotWithShape="1">
          <a:blip xmlns:r="http://schemas.openxmlformats.org/officeDocument/2006/relationships" r:embed="rId3">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4">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5">
            <a:duotone>
              <a:schemeClr val="phClr">
                <a:shade val="70000"/>
                <a:satMod val="500000"/>
                <a:lumMod val="50000"/>
              </a:schemeClr>
              <a:schemeClr val="phClr">
                <a:satMod val="800000"/>
                <a:lum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Infusion.thmx</Template>
  <TotalTime>944</TotalTime>
  <Words>2384</Words>
  <Application>Microsoft Office PowerPoint</Application>
  <PresentationFormat>On-screen Show (4:3)</PresentationFormat>
  <Paragraphs>371</Paragraphs>
  <Slides>46</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Meiryo</vt:lpstr>
      <vt:lpstr>ＭＳ Ｐゴシック</vt:lpstr>
      <vt:lpstr>Ar\</vt:lpstr>
      <vt:lpstr>Arial</vt:lpstr>
      <vt:lpstr>Calibri</vt:lpstr>
      <vt:lpstr>Candara</vt:lpstr>
      <vt:lpstr>Kristen ITC</vt:lpstr>
      <vt:lpstr>Mistral</vt:lpstr>
      <vt:lpstr>Times New Roman</vt:lpstr>
      <vt:lpstr>Wingdings</vt:lpstr>
      <vt:lpstr>Infusion</vt:lpstr>
      <vt:lpstr>Transport in Plants</vt:lpstr>
      <vt:lpstr>Transport system of  flowering plants</vt:lpstr>
      <vt:lpstr>Xylem</vt:lpstr>
      <vt:lpstr>Lignin Patterns</vt:lpstr>
      <vt:lpstr>Adaptations of the Xylem</vt:lpstr>
      <vt:lpstr>Phloem</vt:lpstr>
      <vt:lpstr>Phloem</vt:lpstr>
      <vt:lpstr>Sieve tube cells</vt:lpstr>
      <vt:lpstr>Companion cells</vt:lpstr>
      <vt:lpstr>Phloem</vt:lpstr>
      <vt:lpstr>Differences between Xylem and Phloem</vt:lpstr>
      <vt:lpstr>Vascular tissues (Stems)</vt:lpstr>
      <vt:lpstr>PowerPoint Presentation</vt:lpstr>
      <vt:lpstr>Vascular bundles (Stems)</vt:lpstr>
      <vt:lpstr>Vascular bundles (Stems)</vt:lpstr>
      <vt:lpstr>Vascular tissues (Roots)</vt:lpstr>
      <vt:lpstr>Vascular tissues (Roots)</vt:lpstr>
      <vt:lpstr>Regions of a root</vt:lpstr>
      <vt:lpstr>Translocation</vt:lpstr>
      <vt:lpstr>Translocation Pathway</vt:lpstr>
      <vt:lpstr>1. Aphid studies</vt:lpstr>
      <vt:lpstr>1. Aphid studies</vt:lpstr>
      <vt:lpstr>2. Ringing Experiment</vt:lpstr>
      <vt:lpstr>3. Use of radioactive isotopes</vt:lpstr>
      <vt:lpstr>Absorption of water</vt:lpstr>
      <vt:lpstr>Entry of water into a plant</vt:lpstr>
      <vt:lpstr>Entry of water into a plant</vt:lpstr>
      <vt:lpstr>1. Into the roots</vt:lpstr>
      <vt:lpstr>Absorption in roots</vt:lpstr>
      <vt:lpstr>Ions and mineral salts</vt:lpstr>
      <vt:lpstr>Adaptations of the root hair cell</vt:lpstr>
      <vt:lpstr>2. Up the stem</vt:lpstr>
      <vt:lpstr>2. Up the stem</vt:lpstr>
      <vt:lpstr>Up the stem</vt:lpstr>
      <vt:lpstr>Why is transpiration important?</vt:lpstr>
      <vt:lpstr>ENVIRONMENTAL FACTORS THAT AFFECT TRANSPIRATION</vt:lpstr>
      <vt:lpstr>1. Temperature of air</vt:lpstr>
      <vt:lpstr>2. Air Humidity</vt:lpstr>
      <vt:lpstr>3. Light Intensity</vt:lpstr>
      <vt:lpstr>4. Wind/air movement</vt:lpstr>
      <vt:lpstr>5. Carbon dioxide concentration</vt:lpstr>
      <vt:lpstr>Wilting</vt:lpstr>
      <vt:lpstr>Plant adaptations</vt:lpstr>
      <vt:lpstr>Xerophytes</vt:lpstr>
      <vt:lpstr>Hydrophytes</vt:lpstr>
      <vt:lpstr>Using a potometer</vt:lpstr>
    </vt:vector>
  </TitlesOfParts>
  <Company>scgs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Transport in Plants</dc:title>
  <dc:creator>scgs</dc:creator>
  <cp:lastModifiedBy>Ayesha Tahir</cp:lastModifiedBy>
  <cp:revision>42</cp:revision>
  <dcterms:created xsi:type="dcterms:W3CDTF">2010-02-04T03:39:04Z</dcterms:created>
  <dcterms:modified xsi:type="dcterms:W3CDTF">2018-03-17T17:02:02Z</dcterms:modified>
</cp:coreProperties>
</file>